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308" r:id="rId27"/>
    <p:sldId id="279" r:id="rId28"/>
    <p:sldId id="280" r:id="rId29"/>
    <p:sldId id="281" r:id="rId30"/>
    <p:sldId id="282" r:id="rId31"/>
    <p:sldId id="283" r:id="rId32"/>
    <p:sldId id="284" r:id="rId33"/>
    <p:sldId id="285" r:id="rId34"/>
    <p:sldId id="286" r:id="rId35"/>
    <p:sldId id="287" r:id="rId36"/>
    <p:sldId id="288" r:id="rId37"/>
    <p:sldId id="289" r:id="rId38"/>
    <p:sldId id="309" r:id="rId39"/>
    <p:sldId id="290" r:id="rId40"/>
    <p:sldId id="291" r:id="rId41"/>
    <p:sldId id="292" r:id="rId42"/>
    <p:sldId id="293" r:id="rId43"/>
    <p:sldId id="294" r:id="rId44"/>
    <p:sldId id="310"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1" Type="http://schemas.openxmlformats.org/officeDocument/2006/relationships/tableStyles" Target="tableStyles.xml"/><Relationship Id="rId60" Type="http://schemas.openxmlformats.org/officeDocument/2006/relationships/viewProps" Target="viewProps.xml"/><Relationship Id="rId6" Type="http://schemas.openxmlformats.org/officeDocument/2006/relationships/slide" Target="slides/slide3.xml"/><Relationship Id="rId59" Type="http://schemas.openxmlformats.org/officeDocument/2006/relationships/presProps" Target="presProps.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901cac3fd26d1ad71e69dce#tid=6908765c7a4d3800093b46a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8c1dfdd8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对点上分</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e551ec32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能力上分</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8.xml"/><Relationship Id="rId1" Type="http://schemas.openxmlformats.org/officeDocument/2006/relationships/image" Target="../media/image5.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_1#8c2764e89?vop=1&amp;pid=8a3ea8dac&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high-altitude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classmates.</a:t>
            </a:r>
            <a:endParaRPr lang="en-US" altLang="zh-CN" dirty="0"/>
          </a:p>
        </p:txBody>
      </p:sp>
      <p:sp>
        <p:nvSpPr>
          <p:cNvPr id="3" name="QB_6_AN.23_1#8c2764e89.blank?vop=1&amp;pid=8a3ea8dac&amp;color=0,0,0&amp;vpa=8&amp;vtp=1&amp;bbb=1"/>
          <p:cNvSpPr/>
          <p:nvPr/>
        </p:nvSpPr>
        <p:spPr>
          <a:xfrm>
            <a:off x="3676110" y="1035812"/>
            <a:ext cx="827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spotted</a:t>
            </a:r>
            <a:endParaRPr lang="en-US" altLang="zh-CN" dirty="0"/>
          </a:p>
        </p:txBody>
      </p:sp>
      <p:sp>
        <p:nvSpPr>
          <p:cNvPr id="4" name="QB_6_AS.24_1#8c2764e89?vop=1&amp;pid=8a3ea8dac&amp;color=0,0,0&amp;vtp=1&amp;bbb=1&amp;hb=1"/>
          <p:cNvSpPr/>
          <p:nvPr/>
        </p:nvSpPr>
        <p:spPr>
          <a:xfrm>
            <a:off x="832104" y="190817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句意为：在实地考察期间，她发现了一种只生长在高海拔地区的稀有植物，这让她的同学们感到惊讶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trip以及amazed可知，句子描述过去发生的事，应用一般过去时，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spot的过去式是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spotted</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。故填spotted。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86a3ef63c?vop=1&amp;pid=8a3ea8dac&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pigeon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necklace,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calmed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endParaRPr lang="en-US" altLang="zh-CN" dirty="0"/>
          </a:p>
        </p:txBody>
      </p:sp>
      <p:sp>
        <p:nvSpPr>
          <p:cNvPr id="3" name="QB_6_AN.26_1#86a3ef63c.blank?vop=1&amp;pid=8a3ea8dac&amp;color=0,0,0&amp;vpa=9&amp;vtp=1&amp;bbb=1"/>
          <p:cNvSpPr/>
          <p:nvPr/>
        </p:nvSpPr>
        <p:spPr>
          <a:xfrm>
            <a:off x="8273510" y="1048512"/>
            <a:ext cx="1030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screamed</a:t>
            </a:r>
            <a:endParaRPr lang="en-US" altLang="zh-CN" dirty="0"/>
          </a:p>
        </p:txBody>
      </p:sp>
      <p:sp>
        <p:nvSpPr>
          <p:cNvPr id="4" name="QB_6_AS.27_1#86a3ef63c?vop=1&amp;pid=8a3ea8dac&amp;color=0,0,0&amp;vtp=1&amp;bbb=1&amp;hb=1"/>
          <p:cNvSpPr/>
          <p:nvPr/>
        </p:nvSpPr>
        <p:spPr>
          <a:xfrm>
            <a:off x="832104" y="19081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句意为：当老妇人意识到鸽子叼起了她的项链时，她惊得尖叫起来，但很快就冷静了下来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。根据设空处前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realised和语境可知，此处应用一般过去时。故填screamed。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7a6b4eadc?vop=1&amp;pid=8a3ea8dac&amp;color=0,0,0&amp;vtp=1&amp;bt=1&amp;bbb=1&amp;hb=1"/>
          <p:cNvSpPr/>
          <p:nvPr/>
        </p:nvSpPr>
        <p:spPr>
          <a:xfrm>
            <a:off x="832104" y="1078992"/>
            <a:ext cx="10533888" cy="71628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enabling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outstanding</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speech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competition.</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「读后续写·人与自我之学校生活」</a:t>
            </a:r>
            <a:endParaRPr lang="en-US" altLang="zh-CN" dirty="0"/>
          </a:p>
        </p:txBody>
      </p:sp>
      <p:sp>
        <p:nvSpPr>
          <p:cNvPr id="3" name="QB_6_AN.29_1#7a6b4eadc.blank?vop=1&amp;pid=8a3ea8dac&amp;color=0,0,0&amp;vpa=10&amp;vtp=1&amp;bbb=1"/>
          <p:cNvSpPr/>
          <p:nvPr/>
        </p:nvSpPr>
        <p:spPr>
          <a:xfrm>
            <a:off x="5133435" y="1040574"/>
            <a:ext cx="1030288" cy="351155"/>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regain</a:t>
            </a:r>
            <a:endParaRPr lang="en-US" altLang="zh-CN" dirty="0"/>
          </a:p>
        </p:txBody>
      </p:sp>
      <p:sp>
        <p:nvSpPr>
          <p:cNvPr id="4" name="QB_6_AS.30_1#7a6b4eadc?vop=1&amp;pid=8a3ea8dac&amp;color=0,0,0&amp;vtp=1&amp;bbb=1&amp;hb=1"/>
          <p:cNvSpPr/>
          <p:nvPr/>
        </p:nvSpPr>
        <p:spPr>
          <a:xfrm>
            <a:off x="832104" y="1835912"/>
            <a:ext cx="10533888" cy="425958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句意为：老师的鼓励使他重拾信心，让他能够在比赛中发表出色的演讲。固定搭配cause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使某人做某事”。故填to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regain。</a:t>
            </a:r>
            <a:endParaRPr lang="en-US" altLang="zh-CN" sz="1800" dirty="0"/>
          </a:p>
          <a:p>
            <a:pPr>
              <a:lnSpc>
                <a:spcPts val="31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识拓展</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常见“</a:t>
            </a:r>
            <a:r>
              <a:rPr lang="en-US" altLang="zh-CN" sz="1800" b="1"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sth”结构的表达</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请求某人做某事</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equest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要求某人做某事</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llow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允许某人做某事</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ncourage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鼓励某人做某事</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ersuade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说服某人做某事</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警告某人做某事</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强迫某人做某事</a:t>
            </a:r>
            <a:endParaRPr lang="en-US" altLang="zh-CN" sz="1800" dirty="0"/>
          </a:p>
          <a:p>
            <a:pPr>
              <a:lnSpc>
                <a:spcPts val="28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urge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催促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力劝某人做某事</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additive="base">
                                        <p:cTn id="4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5" end="5"/>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
                                            <p:txEl>
                                              <p:pRg st="6" end="6"/>
                                            </p:txEl>
                                          </p:spTgt>
                                        </p:tgtEl>
                                        <p:attrNameLst>
                                          <p:attrName>style.visibility</p:attrName>
                                        </p:attrNameLst>
                                      </p:cBhvr>
                                      <p:to>
                                        <p:strVal val="visible"/>
                                      </p:to>
                                    </p:set>
                                    <p:anim calcmode="lin" valueType="num">
                                      <p:cBhvr additive="base">
                                        <p:cTn id="4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6" end="6"/>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
                                            <p:txEl>
                                              <p:pRg st="8" end="8"/>
                                            </p:txEl>
                                          </p:spTgt>
                                        </p:tgtEl>
                                        <p:attrNameLst>
                                          <p:attrName>style.visibility</p:attrName>
                                        </p:attrNameLst>
                                      </p:cBhvr>
                                      <p:to>
                                        <p:strVal val="visible"/>
                                      </p:to>
                                    </p:set>
                                    <p:anim calcmode="lin" valueType="num">
                                      <p:cBhvr additive="base">
                                        <p:cTn id="53"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txEl>
                                              <p:pRg st="8" end="8"/>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
                                            <p:txEl>
                                              <p:pRg st="9" end="9"/>
                                            </p:txEl>
                                          </p:spTgt>
                                        </p:tgtEl>
                                        <p:attrNameLst>
                                          <p:attrName>style.visibility</p:attrName>
                                        </p:attrNameLst>
                                      </p:cBhvr>
                                      <p:to>
                                        <p:strVal val="visible"/>
                                      </p:to>
                                    </p:set>
                                    <p:anim calcmode="lin" valueType="num">
                                      <p:cBhvr additive="base">
                                        <p:cTn id="57"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4">
                                            <p:txEl>
                                              <p:pRg st="9" end="9"/>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
                                            <p:txEl>
                                              <p:pRg st="10" end="10"/>
                                            </p:txEl>
                                          </p:spTgt>
                                        </p:tgtEl>
                                        <p:attrNameLst>
                                          <p:attrName>style.visibility</p:attrName>
                                        </p:attrNameLst>
                                      </p:cBhvr>
                                      <p:to>
                                        <p:strVal val="visible"/>
                                      </p:to>
                                    </p:set>
                                    <p:anim calcmode="lin" valueType="num">
                                      <p:cBhvr additive="base">
                                        <p:cTn id="61"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e506fa0e9?pid=42c5cc797&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盲填大挑战</a:t>
            </a:r>
            <a:endParaRPr lang="en-US" altLang="zh-CN" sz="2200" dirty="0"/>
          </a:p>
        </p:txBody>
      </p:sp>
      <p:sp>
        <p:nvSpPr>
          <p:cNvPr id="3" name="QB_6_BD.31_1#f6c1e3cd8?vop=1&amp;pid=e506fa0e9&amp;color=0,0,0&amp;vtp=1&amp;bbb=1"/>
          <p:cNvSpPr/>
          <p:nvPr/>
        </p:nvSpPr>
        <p:spPr>
          <a:xfrm>
            <a:off x="832104" y="14224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stage.</a:t>
            </a:r>
            <a:endParaRPr lang="en-US" altLang="zh-CN" sz="1800" dirty="0"/>
          </a:p>
        </p:txBody>
      </p:sp>
      <p:sp>
        <p:nvSpPr>
          <p:cNvPr id="4" name="QB_6_AN.32_1#f6c1e3cd8.blank?vop=1&amp;pid=e506fa0e9&amp;color=0,0,0&amp;vpa=11&amp;vtp=1&amp;bbb=1"/>
          <p:cNvSpPr/>
          <p:nvPr/>
        </p:nvSpPr>
        <p:spPr>
          <a:xfrm>
            <a:off x="4241260" y="1380490"/>
            <a:ext cx="458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out</a:t>
            </a:r>
            <a:endParaRPr lang="en-US" altLang="zh-CN" dirty="0"/>
          </a:p>
        </p:txBody>
      </p:sp>
      <p:sp>
        <p:nvSpPr>
          <p:cNvPr id="5" name="QB_6_AS.33_1#f6c1e3cd8?vop=1&amp;pid=e506fa0e9&amp;color=0,0,0&amp;vtp=1&amp;bbb=1&amp;hb=1"/>
          <p:cNvSpPr/>
          <p:nvPr/>
        </p:nvSpPr>
        <p:spPr>
          <a:xfrm>
            <a:off x="832104" y="18338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句意为：当观众们看到获胜者走上舞台时，他们发出欢呼声。let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out是固定搭配，表示“发出（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叫声等）”。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4_1#4dd481d5c?vop=1&amp;pid=e506fa0e9&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endParaRPr lang="en-US" altLang="zh-CN" sz="1800" dirty="0"/>
          </a:p>
        </p:txBody>
      </p:sp>
      <p:sp>
        <p:nvSpPr>
          <p:cNvPr id="3" name="QB_6_AN.35_1#4dd481d5c.blank?vop=1&amp;pid=e506fa0e9&amp;color=0,0,0&amp;vpa=12&amp;vtp=1&amp;bbb=1"/>
          <p:cNvSpPr/>
          <p:nvPr/>
        </p:nvSpPr>
        <p:spPr>
          <a:xfrm>
            <a:off x="4876260" y="1037082"/>
            <a:ext cx="611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what</a:t>
            </a:r>
            <a:endParaRPr lang="en-US" altLang="zh-CN" dirty="0"/>
          </a:p>
        </p:txBody>
      </p:sp>
      <p:sp>
        <p:nvSpPr>
          <p:cNvPr id="4" name="QB_6_AS.36_1#4dd481d5c?vop=1&amp;pid=e506fa0e9&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句意为：教练要求团队分析比赛中哪里出了问题。设空处引导宾语从句，从句中缺少主语，表示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事情</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”，应用what引导。故填what。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7_1#6b25127bf?vop=1&amp;pid=e506fa0e9&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welcomes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newcomers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a:t>
            </a:r>
            <a:endParaRPr lang="en-US" altLang="zh-CN" sz="1800" dirty="0"/>
          </a:p>
        </p:txBody>
      </p:sp>
      <p:sp>
        <p:nvSpPr>
          <p:cNvPr id="3" name="QB_6_AN.38_1#6b25127bf.blank?vop=1&amp;pid=e506fa0e9&amp;color=0,0,0&amp;vpa=13&amp;vtp=1&amp;bbb=1"/>
          <p:cNvSpPr/>
          <p:nvPr/>
        </p:nvSpPr>
        <p:spPr>
          <a:xfrm>
            <a:off x="6606635" y="1037082"/>
            <a:ext cx="458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out</a:t>
            </a:r>
            <a:endParaRPr lang="en-US" altLang="zh-CN" dirty="0"/>
          </a:p>
        </p:txBody>
      </p:sp>
      <p:sp>
        <p:nvSpPr>
          <p:cNvPr id="4" name="QB_6_AS.39_1#6b25127bf?vop=1&amp;pid=e506fa0e9&amp;color=0,0,0&amp;vtp=1&amp;bbb=1&amp;hb=1"/>
          <p:cNvSpPr/>
          <p:nvPr/>
        </p:nvSpPr>
        <p:spPr>
          <a:xfrm>
            <a:off x="832104" y="1490980"/>
            <a:ext cx="10533888" cy="2451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句意为：每个人都会欢迎新来的人，我保证你不会感到被冷落。leave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out为固定表达，意为“忽视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会</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”。故填out。</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识拓展</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含有leave的常用短语</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eave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独处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不打扰</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800" dirty="0">
              <a:latin typeface="宋体" panose="02010600030101010101" pitchFamily="2" charset="-122"/>
            </a:endParaRPr>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eave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抛在后面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留下</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忘了带</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800" dirty="0">
              <a:latin typeface="宋体" panose="02010600030101010101" pitchFamily="2" charset="-122"/>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出发去</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dirty="0">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additive="base">
                                        <p:cTn id="4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_1#b3176093d?vop=1&amp;pid=e506fa0e9&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pollution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crisis.</a:t>
            </a:r>
            <a:endParaRPr lang="en-US" altLang="zh-CN" sz="1800" dirty="0"/>
          </a:p>
        </p:txBody>
      </p:sp>
      <p:sp>
        <p:nvSpPr>
          <p:cNvPr id="3" name="QB_6_AN.41_1#b3176093d.blank?vop=1&amp;pid=e506fa0e9&amp;color=0,0,0&amp;vpa=14&amp;vtp=1&amp;bbb=1"/>
          <p:cNvSpPr/>
          <p:nvPr/>
        </p:nvSpPr>
        <p:spPr>
          <a:xfrm>
            <a:off x="2831560" y="1037082"/>
            <a:ext cx="509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endParaRPr lang="en-US" altLang="zh-CN" dirty="0"/>
          </a:p>
        </p:txBody>
      </p:sp>
      <p:sp>
        <p:nvSpPr>
          <p:cNvPr id="4" name="QB_6_AS.42_1#b3176093d?vop=1&amp;pid=e506fa0e9&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句意为：事实仍然是，环境污染已成为全球性危机。此处引导表语从句，从句句意和成分均完整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引导。故填that。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_1#8b82240ef?vop=1&amp;pid=e506fa0e9&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hobbies.</a:t>
            </a:r>
            <a:endParaRPr lang="en-US" altLang="zh-CN" sz="1800" dirty="0"/>
          </a:p>
        </p:txBody>
      </p:sp>
      <p:sp>
        <p:nvSpPr>
          <p:cNvPr id="3" name="QB_6_AN.44_1#8b82240ef.blank?vop=1&amp;pid=e506fa0e9&amp;color=0,0,0&amp;vpa=15&amp;vtp=1&amp;bbb=1"/>
          <p:cNvSpPr/>
          <p:nvPr/>
        </p:nvSpPr>
        <p:spPr>
          <a:xfrm>
            <a:off x="2691860" y="1037082"/>
            <a:ext cx="611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what</a:t>
            </a:r>
            <a:endParaRPr lang="en-US" altLang="zh-CN" dirty="0"/>
          </a:p>
        </p:txBody>
      </p:sp>
      <p:sp>
        <p:nvSpPr>
          <p:cNvPr id="4" name="QB_6_AS.45_1#8b82240ef?vop=1&amp;pid=e506fa0e9&amp;color=0,0,0&amp;vtp=1&amp;bbb=1&amp;hb=1"/>
          <p:cNvSpPr/>
          <p:nvPr/>
        </p:nvSpPr>
        <p:spPr>
          <a:xfrm>
            <a:off x="832104" y="1490980"/>
            <a:ext cx="10533888" cy="32848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句意为：问题是我们该做什么来平衡学业压力和个人爱好。此处引导表语从句，从句中缺少do的宾语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的事情”，应用what引导。故填what。</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法总结</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that和what引导的名词性从句的判断方法</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先依据从句在句中充当的成分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宾语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同位语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判定属于哪种名词性从句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主语从句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宾语从句等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分析从句内部结构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看是否缺少成分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无意义且不作成分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只起连接作用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在从句中充当成分</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同时有实际含义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的东西</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事情</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additive="base">
                                        <p:cTn id="4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5" end="5"/>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
                                            <p:txEl>
                                              <p:pRg st="6" end="6"/>
                                            </p:txEl>
                                          </p:spTgt>
                                        </p:tgtEl>
                                        <p:attrNameLst>
                                          <p:attrName>style.visibility</p:attrName>
                                        </p:attrNameLst>
                                      </p:cBhvr>
                                      <p:to>
                                        <p:strVal val="visible"/>
                                      </p:to>
                                    </p:set>
                                    <p:anim calcmode="lin" valueType="num">
                                      <p:cBhvr additive="base">
                                        <p:cTn id="4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6" end="6"/>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13d0f2261?pid=8c1dfdd88&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完成句子</a:t>
            </a:r>
            <a:endParaRPr lang="en-US" altLang="zh-CN" sz="2200" dirty="0"/>
          </a:p>
        </p:txBody>
      </p:sp>
      <p:sp>
        <p:nvSpPr>
          <p:cNvPr id="3" name="QB_5_BD.46_1#cf5628a35?vop=1&amp;pid=13d0f2261&amp;color=0,0,0&amp;vtp=1&amp;bb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问题在于根据老师的要求何时提交期末课题。（“疑问词+不定式”结构）</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request.</a:t>
            </a:r>
            <a:endParaRPr lang="en-US" altLang="zh-CN" sz="1800" dirty="0"/>
          </a:p>
        </p:txBody>
      </p:sp>
      <p:sp>
        <p:nvSpPr>
          <p:cNvPr id="4" name="QB_5_AN.47_1#cf5628a35.blank?vop=1&amp;pid=13d0f2261&amp;color=0,0,0&amp;vpa=16&amp;vtp=1&amp;bbb=1"/>
          <p:cNvSpPr/>
          <p:nvPr/>
        </p:nvSpPr>
        <p:spPr>
          <a:xfrm>
            <a:off x="2895060" y="1790065"/>
            <a:ext cx="6619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when</a:t>
            </a:r>
            <a:endParaRPr lang="en-US" altLang="zh-CN" dirty="0"/>
          </a:p>
        </p:txBody>
      </p:sp>
      <p:sp>
        <p:nvSpPr>
          <p:cNvPr id="5" name="QB_5_AN.48_1#cf5628a35.blank?vop=1&amp;pid=13d0f2261&amp;color=0,0,0&amp;vpa=17&amp;vtp=1&amp;bbb=1"/>
          <p:cNvSpPr/>
          <p:nvPr/>
        </p:nvSpPr>
        <p:spPr>
          <a:xfrm>
            <a:off x="3682460" y="1790065"/>
            <a:ext cx="344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endParaRPr lang="en-US" altLang="zh-CN" dirty="0"/>
          </a:p>
        </p:txBody>
      </p:sp>
      <p:sp>
        <p:nvSpPr>
          <p:cNvPr id="6" name="QB_5_AN.49_1#cf5628a35.blank?vop=1&amp;pid=13d0f2261&amp;color=0,0,0&amp;vpa=18&amp;vtp=1&amp;bbb=1"/>
          <p:cNvSpPr/>
          <p:nvPr/>
        </p:nvSpPr>
        <p:spPr>
          <a:xfrm>
            <a:off x="4177760" y="1790065"/>
            <a:ext cx="611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hand</a:t>
            </a:r>
            <a:endParaRPr lang="en-US" altLang="zh-CN" dirty="0"/>
          </a:p>
        </p:txBody>
      </p:sp>
      <p:sp>
        <p:nvSpPr>
          <p:cNvPr id="7" name="QB_5_AN.50_1#cf5628a35.blank?vop=1&amp;pid=13d0f2261&amp;color=0,0,0&amp;vpa=19&amp;vtp=1&amp;bbb=1"/>
          <p:cNvSpPr/>
          <p:nvPr/>
        </p:nvSpPr>
        <p:spPr>
          <a:xfrm>
            <a:off x="4939760" y="1790065"/>
            <a:ext cx="344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1_1#866134fca?vop=1&amp;pid=13d0f2261&amp;color=0,0,0&amp;vtp=1&amp;bt=1&amp;bbb=1&amp;h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一些学生负责清理街道和公园，并根据垃圾分类规则将垃圾放入不同的垃圾桶中。（charge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garbage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trash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garbage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classification.</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「读后续写·人与自然之环境保护」</a:t>
            </a:r>
            <a:endParaRPr lang="en-US" altLang="zh-CN" dirty="0"/>
          </a:p>
        </p:txBody>
      </p:sp>
      <p:sp>
        <p:nvSpPr>
          <p:cNvPr id="3" name="QB_5_AN.52_1#866134fca.blank?vop=1&amp;pid=13d0f2261&amp;color=0,0,0&amp;vpa=20&amp;vtp=1&amp;bbb=1"/>
          <p:cNvSpPr/>
          <p:nvPr/>
        </p:nvSpPr>
        <p:spPr>
          <a:xfrm>
            <a:off x="2869660" y="1468620"/>
            <a:ext cx="344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endParaRPr lang="en-US" altLang="zh-CN" dirty="0"/>
          </a:p>
        </p:txBody>
      </p:sp>
      <p:sp>
        <p:nvSpPr>
          <p:cNvPr id="4" name="QB_5_AN.53_1#866134fca.blank?vop=1&amp;pid=13d0f2261&amp;color=0,0,0&amp;vpa=21&amp;vtp=1&amp;bbb=1"/>
          <p:cNvSpPr/>
          <p:nvPr/>
        </p:nvSpPr>
        <p:spPr>
          <a:xfrm>
            <a:off x="3339560" y="1455920"/>
            <a:ext cx="772160"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charge</a:t>
            </a:r>
            <a:endParaRPr lang="en-US" altLang="zh-CN" dirty="0"/>
          </a:p>
        </p:txBody>
      </p:sp>
      <p:sp>
        <p:nvSpPr>
          <p:cNvPr id="5" name="QB_5_AN.54_1#866134fca.blank?vop=1&amp;pid=13d0f2261&amp;color=0,0,0&amp;vpa=22&amp;vtp=1&amp;bbb=1"/>
          <p:cNvSpPr/>
          <p:nvPr/>
        </p:nvSpPr>
        <p:spPr>
          <a:xfrm>
            <a:off x="4228560" y="1468620"/>
            <a:ext cx="357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endParaRPr lang="en-US" altLang="zh-CN" dirty="0"/>
          </a:p>
        </p:txBody>
      </p:sp>
      <p:sp>
        <p:nvSpPr>
          <p:cNvPr id="6" name="QB_5_AN.55_1#866134fca.blank?vop=1&amp;pid=13d0f2261&amp;color=0,0,0&amp;vpa=23&amp;vtp=1&amp;bbb=1"/>
          <p:cNvSpPr/>
          <p:nvPr/>
        </p:nvSpPr>
        <p:spPr>
          <a:xfrm>
            <a:off x="4736560" y="1455920"/>
            <a:ext cx="941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cleaning</a:t>
            </a:r>
            <a:endParaRPr lang="en-US" altLang="zh-CN" dirty="0"/>
          </a:p>
        </p:txBody>
      </p:sp>
      <p:sp>
        <p:nvSpPr>
          <p:cNvPr id="7" name="QB_5_AN.56_1#866134fca.blank?vop=1&amp;pid=13d0f2261&amp;color=0,0,0&amp;vpa=24&amp;vtp=1&amp;bbb=1"/>
          <p:cNvSpPr/>
          <p:nvPr/>
        </p:nvSpPr>
        <p:spPr>
          <a:xfrm>
            <a:off x="5866860" y="1455920"/>
            <a:ext cx="395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up</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30f8b6c35.fixed?pid=2513d791b&amp;color=165,74,151&amp;vtp=1&amp;bbb=1&amp;hb=1"/>
          <p:cNvSpPr/>
          <p:nvPr/>
        </p:nvSpPr>
        <p:spPr>
          <a:xfrm>
            <a:off x="2386584" y="1234090"/>
            <a:ext cx="7223760" cy="1280859"/>
          </a:xfrm>
          <a:prstGeom prst="rect">
            <a:avLst/>
          </a:prstGeom>
          <a:noFill/>
        </p:spPr>
        <p:txBody>
          <a:bodyPr wrap="none" lIns="0" tIns="0" rIns="0" bIns="0" rtlCol="0" anchor="ctr"/>
          <a:lstStyle/>
          <a:p>
            <a:pPr algn="ctr">
              <a:lnSpc>
                <a:spcPts val="5100"/>
              </a:lnSpc>
            </a:pPr>
            <a:r>
              <a:rPr lang="en-US" altLang="zh-CN" sz="42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Topic</a:t>
            </a:r>
            <a:r>
              <a:rPr lang="en-US" altLang="zh-CN" sz="42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42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Talk</a:t>
            </a:r>
            <a:r>
              <a:rPr lang="en-US" altLang="zh-CN" sz="42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42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&amp;</a:t>
            </a:r>
            <a:r>
              <a:rPr lang="en-US" altLang="zh-CN" sz="42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42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Lesson</a:t>
            </a:r>
            <a:r>
              <a:rPr lang="en-US" altLang="zh-CN" sz="42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4200" b="1" i="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4200" b="1" i="0">
                <a:solidFill>
                  <a:srgbClr val="A54A97"/>
                </a:solidFill>
                <a:latin typeface="宋体" panose="02010600030101010101" pitchFamily="2" charset="-122"/>
                <a:ea typeface="宋体" panose="02010600030101010101" pitchFamily="2" charset="-122"/>
                <a:cs typeface="宋体" panose="02010600030101010101" pitchFamily="34" charset="-120"/>
              </a:rPr>
              <a:t> </a:t>
            </a:r>
            <a:endParaRPr lang="en-US" altLang="zh-CN" sz="4200" b="1" i="0">
              <a:solidFill>
                <a:srgbClr val="A54A97"/>
              </a:solidFill>
              <a:latin typeface="宋体" panose="02010600030101010101" pitchFamily="2" charset="-122"/>
              <a:ea typeface="宋体" panose="02010600030101010101" pitchFamily="2" charset="-122"/>
              <a:cs typeface="宋体" panose="02010600030101010101" pitchFamily="34" charset="-120"/>
            </a:endParaRPr>
          </a:p>
          <a:p>
            <a:pPr algn="ctr">
              <a:lnSpc>
                <a:spcPts val="5200"/>
              </a:lnSpc>
            </a:pPr>
            <a:r>
              <a:rPr lang="en-US" altLang="zh-CN" sz="4200" b="1" i="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Masterpieces</a:t>
            </a:r>
            <a:endParaRPr lang="en-US" altLang="zh-CN" sz="4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7_1#cfffc2a5e?vop=1&amp;pid=13d0f2261&amp;color=0,0,0&amp;vtp=1&amp;bt=1&amp;bbb=1&amp;h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消防员不仅在几分钟内就到达了现场，还救出了那个哭喊着求助的被困儿童。</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firefighters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trapped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crying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endParaRPr lang="en-US" altLang="zh-CN" dirty="0"/>
          </a:p>
        </p:txBody>
      </p:sp>
      <p:sp>
        <p:nvSpPr>
          <p:cNvPr id="3" name="QB_5_AN.58_1#cfffc2a5e.blank?vop=1&amp;pid=13d0f2261&amp;color=0,0,0&amp;vpa=25&amp;vtp=1&amp;bbb=1"/>
          <p:cNvSpPr/>
          <p:nvPr/>
        </p:nvSpPr>
        <p:spPr>
          <a:xfrm>
            <a:off x="3898360" y="1468620"/>
            <a:ext cx="395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a:t>
            </a:r>
            <a:endParaRPr lang="en-US" altLang="zh-CN" dirty="0"/>
          </a:p>
        </p:txBody>
      </p:sp>
      <p:sp>
        <p:nvSpPr>
          <p:cNvPr id="4" name="QB_5_AN.59_1#cfffc2a5e.blank?vop=1&amp;pid=13d0f2261&amp;color=0,0,0&amp;vpa=26&amp;vtp=1&amp;bbb=1"/>
          <p:cNvSpPr/>
          <p:nvPr/>
        </p:nvSpPr>
        <p:spPr>
          <a:xfrm>
            <a:off x="4444460" y="1468620"/>
            <a:ext cx="446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endParaRPr lang="en-US" altLang="zh-CN" dirty="0"/>
          </a:p>
        </p:txBody>
      </p:sp>
      <p:sp>
        <p:nvSpPr>
          <p:cNvPr id="5" name="QB_5_AN.60_1#cfffc2a5e.blank?vop=1&amp;pid=13d0f2261&amp;color=0,0,0&amp;vpa=27&amp;vtp=1&amp;bbb=1"/>
          <p:cNvSpPr/>
          <p:nvPr/>
        </p:nvSpPr>
        <p:spPr>
          <a:xfrm>
            <a:off x="5028660" y="1455920"/>
            <a:ext cx="1119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spot/scene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1_1#a7c9e58d8?vop=1&amp;pid=13d0f2261&amp;color=0,0,0&amp;vtp=1&amp;bt=1&amp;bbb=1&amp;hb=1"/>
          <p:cNvSpPr/>
          <p:nvPr/>
        </p:nvSpPr>
        <p:spPr>
          <a:xfrm>
            <a:off x="832104" y="108000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通过每日瑜伽和低碳水化合物饮食保持她的体形，她不仅看起来苗条，</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还能在学习上保持精神专注。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figure）</a:t>
            </a:r>
            <a:endParaRPr lang="en-US" altLang="zh-CN" sz="1800" dirty="0"/>
          </a:p>
          <a:p>
            <a:pPr>
              <a:lnSpc>
                <a:spcPts val="33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yoga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low-carb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endParaRPr lang="en-US" altLang="zh-CN" dirty="0"/>
          </a:p>
        </p:txBody>
      </p:sp>
      <p:sp>
        <p:nvSpPr>
          <p:cNvPr id="3" name="QB_5_AN.62_1#a7c9e58d8.blank?vop=1&amp;pid=13d0f2261&amp;color=0,0,0&amp;vpa=28&amp;vtp=1&amp;bbb=1"/>
          <p:cNvSpPr/>
          <p:nvPr/>
        </p:nvSpPr>
        <p:spPr>
          <a:xfrm>
            <a:off x="850360" y="1875020"/>
            <a:ext cx="941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Keeping</a:t>
            </a:r>
            <a:endParaRPr lang="en-US" altLang="zh-CN" dirty="0"/>
          </a:p>
        </p:txBody>
      </p:sp>
      <p:sp>
        <p:nvSpPr>
          <p:cNvPr id="4" name="QB_5_AN.63_1#a7c9e58d8.blank?vop=1&amp;pid=13d0f2261&amp;color=0,0,0&amp;vpa=29&amp;vtp=1&amp;bbb=1"/>
          <p:cNvSpPr/>
          <p:nvPr/>
        </p:nvSpPr>
        <p:spPr>
          <a:xfrm>
            <a:off x="1955260" y="1887720"/>
            <a:ext cx="458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her</a:t>
            </a:r>
            <a:endParaRPr lang="en-US" altLang="zh-CN" dirty="0"/>
          </a:p>
        </p:txBody>
      </p:sp>
      <p:sp>
        <p:nvSpPr>
          <p:cNvPr id="5" name="QB_5_AN.64_1#a7c9e58d8.blank?vop=1&amp;pid=13d0f2261&amp;color=0,0,0&amp;vpa=30&amp;vtp=1&amp;bbb=1"/>
          <p:cNvSpPr/>
          <p:nvPr/>
        </p:nvSpPr>
        <p:spPr>
          <a:xfrm>
            <a:off x="2564860" y="1875020"/>
            <a:ext cx="712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figure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5_1#412842495?vop=1&amp;pid=13d0f2261&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他忽然想起他把钥匙忘在办公室了。（it作形式主语）</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a:t>
            </a:r>
            <a:endParaRPr lang="en-US" altLang="zh-CN" sz="1800" dirty="0"/>
          </a:p>
        </p:txBody>
      </p:sp>
      <p:sp>
        <p:nvSpPr>
          <p:cNvPr id="3" name="QB_5_AN.66_1#412842495.blank?vop=1&amp;pid=13d0f2261&amp;color=0,0,0&amp;vpa=31&amp;vtp=1&amp;bbb=1"/>
          <p:cNvSpPr/>
          <p:nvPr/>
        </p:nvSpPr>
        <p:spPr>
          <a:xfrm>
            <a:off x="824960" y="1447665"/>
            <a:ext cx="306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It</a:t>
            </a:r>
            <a:endParaRPr lang="en-US" altLang="zh-CN" dirty="0"/>
          </a:p>
        </p:txBody>
      </p:sp>
      <p:sp>
        <p:nvSpPr>
          <p:cNvPr id="4" name="QB_5_AN.67_1#412842495.blank?vop=1&amp;pid=13d0f2261&amp;color=0,0,0&amp;vpa=32&amp;vtp=1&amp;bbb=1"/>
          <p:cNvSpPr/>
          <p:nvPr/>
        </p:nvSpPr>
        <p:spPr>
          <a:xfrm>
            <a:off x="1269460" y="1447665"/>
            <a:ext cx="1030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struck/hit</a:t>
            </a:r>
            <a:endParaRPr lang="en-US" altLang="zh-CN" dirty="0"/>
          </a:p>
        </p:txBody>
      </p:sp>
      <p:sp>
        <p:nvSpPr>
          <p:cNvPr id="5" name="QB_5_AN.68_1#412842495.blank?vop=1&amp;pid=13d0f2261&amp;color=0,0,0&amp;vpa=33&amp;vtp=1&amp;bbb=1"/>
          <p:cNvSpPr/>
          <p:nvPr/>
        </p:nvSpPr>
        <p:spPr>
          <a:xfrm>
            <a:off x="2437860" y="1447665"/>
            <a:ext cx="522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him</a:t>
            </a:r>
            <a:endParaRPr lang="en-US" altLang="zh-CN" dirty="0"/>
          </a:p>
        </p:txBody>
      </p:sp>
      <p:sp>
        <p:nvSpPr>
          <p:cNvPr id="6" name="QB_5_AN.69_1#412842495.blank?vop=1&amp;pid=13d0f2261&amp;color=0,0,0&amp;vpa=34&amp;vtp=1&amp;bbb=1"/>
          <p:cNvSpPr/>
          <p:nvPr/>
        </p:nvSpPr>
        <p:spPr>
          <a:xfrm>
            <a:off x="3123660" y="1447665"/>
            <a:ext cx="5095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dff76adab?pid=8c1dfdd88&amp;color=0,160,175&amp;vtp=1&amp;bt=1&amp;bbb=1"/>
          <p:cNvSpPr/>
          <p:nvPr/>
        </p:nvSpPr>
        <p:spPr>
          <a:xfrm>
            <a:off x="832104" y="97688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语法填空</a:t>
            </a:r>
            <a:endParaRPr lang="en-US" altLang="zh-CN" sz="2200" dirty="0"/>
          </a:p>
        </p:txBody>
      </p:sp>
      <p:sp>
        <p:nvSpPr>
          <p:cNvPr id="3" name="QM_5_BD.70_1#bc6df8e1a?vop=1&amp;pid=dff76adab&amp;color=0,0,0&amp;vtp=1&amp;bbb=1&amp;hb=1"/>
          <p:cNvSpPr/>
          <p:nvPr/>
        </p:nvSpPr>
        <p:spPr>
          <a:xfrm>
            <a:off x="832104" y="1224915"/>
            <a:ext cx="10533888" cy="4610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主题：英歌舞 | 词数：约237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安徽合肥普通高中六校联盟</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期末</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正确形式。</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Yingge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Margin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108</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Liangshan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108</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choreography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（编舞）</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Yingge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costumes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martial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Zheng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associate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Jieyang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Polytechnic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Guangdong,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ct val="150000"/>
              </a:lnSpc>
            </a:pPr>
            <a:endParaRPr lang="en-US" altLang="zh-CN" dirty="0"/>
          </a:p>
        </p:txBody>
      </p:sp>
      <p:sp>
        <p:nvSpPr>
          <p:cNvPr id="4" name="QM_5_AN.71_1#bc6df8e1a.blank?vop=1&amp;pid=dff76adab&amp;color=0,0,0&amp;vpa=35&amp;vtp=1&amp;bbb=1"/>
          <p:cNvSpPr/>
          <p:nvPr/>
        </p:nvSpPr>
        <p:spPr>
          <a:xfrm>
            <a:off x="837660" y="3303270"/>
            <a:ext cx="966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who/that</a:t>
            </a:r>
            <a:endParaRPr lang="en-US" altLang="zh-CN" dirty="0"/>
          </a:p>
        </p:txBody>
      </p:sp>
      <p:sp>
        <p:nvSpPr>
          <p:cNvPr id="5" name="QM_5_AN.72_1#bc6df8e1a.blank?vop=1&amp;pid=dff76adab&amp;color=0,0,0&amp;vpa=36&amp;vtp=1&amp;bbb=1"/>
          <p:cNvSpPr/>
          <p:nvPr/>
        </p:nvSpPr>
        <p:spPr>
          <a:xfrm>
            <a:off x="850360" y="4141470"/>
            <a:ext cx="11826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known</a:t>
            </a:r>
            <a:endParaRPr lang="en-US" altLang="zh-CN" dirty="0"/>
          </a:p>
        </p:txBody>
      </p:sp>
      <p:sp>
        <p:nvSpPr>
          <p:cNvPr id="6" name="QM_5_AN.73_1#bc6df8e1a.blank?vop=1&amp;pid=dff76adab&amp;color=0,0,0&amp;vpa=37&amp;vtp=1&amp;bbb=1"/>
          <p:cNvSpPr/>
          <p:nvPr/>
        </p:nvSpPr>
        <p:spPr>
          <a:xfrm>
            <a:off x="850360" y="4560570"/>
            <a:ext cx="712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draws</a:t>
            </a:r>
            <a:endParaRPr lang="en-US" altLang="zh-CN" dirty="0"/>
          </a:p>
        </p:txBody>
      </p:sp>
      <p:sp>
        <p:nvSpPr>
          <p:cNvPr id="7" name="QM_5_AN.74_1#bc6df8e1a.blank?vop=1&amp;pid=dff76adab&amp;color=0,0,0&amp;vpa=38&amp;vtp=1&amp;bbb=1"/>
          <p:cNvSpPr/>
          <p:nvPr/>
        </p:nvSpPr>
        <p:spPr>
          <a:xfrm>
            <a:off x="2583910" y="4966970"/>
            <a:ext cx="11445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express</a:t>
            </a:r>
            <a:endParaRPr lang="en-US" altLang="zh-CN" dirty="0"/>
          </a:p>
        </p:txBody>
      </p:sp>
      <p:sp>
        <p:nvSpPr>
          <p:cNvPr id="8" name="QM_5_AN.75_1#bc6df8e1a.blank?vop=1&amp;pid=dff76adab&amp;color=0,0,0&amp;vpa=39&amp;vtp=1&amp;bbb=1"/>
          <p:cNvSpPr/>
          <p:nvPr/>
        </p:nvSpPr>
        <p:spPr>
          <a:xfrm>
            <a:off x="7800815" y="5398770"/>
            <a:ext cx="357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endParaRPr lang="en-US" altLang="zh-CN" dirty="0"/>
          </a:p>
        </p:txBody>
      </p:sp>
      <p:sp>
        <p:nvSpPr>
          <p:cNvPr id="9" name="QM_5_AN.76_1#bc6df8e1a.blank?vop=1&amp;pid=dff76adab&amp;color=0,0,0&amp;vpa=40&amp;vtp=1&amp;bbb=1"/>
          <p:cNvSpPr/>
          <p:nvPr/>
        </p:nvSpPr>
        <p:spPr>
          <a:xfrm>
            <a:off x="4692110" y="5817870"/>
            <a:ext cx="382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anim calcmode="lin" valueType="num">
                                      <p:cBhvr additive="base">
                                        <p:cTn id="3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 calcmode="lin" valueType="num">
                                      <p:cBhvr additive="base">
                                        <p:cTn id="3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0_1#bc6df8e1a?vop=1&amp;pid=dff76adab&amp;color=0,0,0&amp;vtp=1&amp;bbb=1&amp;hb=1"/>
          <p:cNvSpPr/>
          <p:nvPr/>
        </p:nvSpPr>
        <p:spPr>
          <a:xfrm>
            <a:off x="832104" y="1080000"/>
            <a:ext cx="10533888" cy="3289300"/>
          </a:xfrm>
          <a:prstGeom prst="rect">
            <a:avLst/>
          </a:prstGeom>
          <a:noFill/>
        </p:spPr>
        <p:txBody>
          <a:bodyPr wrap="none" lIns="0" tIns="0" rIns="0" bIns="0" rtlCol="0" anchor="t"/>
          <a:lstStyle/>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unstoppable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masculinity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阳刚之气）.</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wisdom.</a:t>
            </a:r>
            <a:endParaRPr lang="en-US" altLang="zh-CN" sz="1800" dirty="0"/>
          </a:p>
          <a:p>
            <a:pPr>
              <a:lnSpc>
                <a:spcPts val="33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“Yingge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flexible）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wisdom,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Zheng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 “Holding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troupe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（剧团）.His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graceful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direction</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rhythm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formation,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orderly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eye-catching.”</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#1.1.4</a:t>
            </a:r>
            <a:endParaRPr lang="en-US" altLang="zh-CN" dirty="0"/>
          </a:p>
        </p:txBody>
      </p:sp>
      <p:sp>
        <p:nvSpPr>
          <p:cNvPr id="3" name="QM_5_EX.81_1#bc6df8e1a?vop=1&amp;pid=dff76adab&amp;color=0,0,0&amp;vtp=1&amp;bbb=1&amp;hb=1"/>
          <p:cNvSpPr/>
          <p:nvPr/>
        </p:nvSpPr>
        <p:spPr>
          <a:xfrm>
            <a:off x="832104" y="438023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文章主要介绍了英歌舞表演</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其灵感源于中国四大古典名著之一的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水浒</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传</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还介绍了其编舞来源</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艺术形式及领舞者的角色与象征意义等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M_5_AN.77_1#bc6df8e1a.blank?vop=1&amp;pid=dff76adab&amp;color=0,0,0&amp;vpa=41&amp;vtp=1&amp;bbb=1"/>
          <p:cNvSpPr/>
          <p:nvPr/>
        </p:nvSpPr>
        <p:spPr>
          <a:xfrm>
            <a:off x="2552161" y="1455920"/>
            <a:ext cx="1027049"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Typically</a:t>
            </a:r>
            <a:endParaRPr lang="en-US" altLang="zh-CN" dirty="0"/>
          </a:p>
        </p:txBody>
      </p:sp>
      <p:sp>
        <p:nvSpPr>
          <p:cNvPr id="5" name="QM_5_AN.78_1#bc6df8e1a.blank?vop=1&amp;pid=dff76adab&amp;color=0,0,0&amp;vpa=42&amp;vtp=1&amp;bbb=1"/>
          <p:cNvSpPr/>
          <p:nvPr/>
        </p:nvSpPr>
        <p:spPr>
          <a:xfrm>
            <a:off x="9873773" y="2294120"/>
            <a:ext cx="1068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flexibility</a:t>
            </a:r>
            <a:endParaRPr lang="en-US" altLang="zh-CN" dirty="0"/>
          </a:p>
        </p:txBody>
      </p:sp>
      <p:sp>
        <p:nvSpPr>
          <p:cNvPr id="6" name="QM_5_AN.79_1#bc6df8e1a.blank?vop=1&amp;pid=dff76adab&amp;color=0,0,0&amp;vpa=43&amp;vtp=1&amp;bbb=1"/>
          <p:cNvSpPr/>
          <p:nvPr/>
        </p:nvSpPr>
        <p:spPr>
          <a:xfrm>
            <a:off x="7276560" y="2725920"/>
            <a:ext cx="865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cultural</a:t>
            </a:r>
            <a:endParaRPr lang="en-US" altLang="zh-CN" dirty="0"/>
          </a:p>
        </p:txBody>
      </p:sp>
      <p:sp>
        <p:nvSpPr>
          <p:cNvPr id="7" name="QM_5_AN.80_1#bc6df8e1a.blank?vop=1&amp;pid=dff76adab&amp;color=0,0,0&amp;vpa=44&amp;vtp=1&amp;bbb=1"/>
          <p:cNvSpPr/>
          <p:nvPr/>
        </p:nvSpPr>
        <p:spPr>
          <a:xfrm>
            <a:off x="10327735" y="3132320"/>
            <a:ext cx="9159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winding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
                                            <p:bg/>
                                          </p:spTgt>
                                        </p:tgtEl>
                                        <p:attrNameLst>
                                          <p:attrName>style.visibility</p:attrName>
                                        </p:attrNameLst>
                                      </p:cBhvr>
                                      <p:to>
                                        <p:strVal val="visible"/>
                                      </p:to>
                                    </p:set>
                                    <p:anim calcmode="lin" valueType="num">
                                      <p:cBhvr additive="base">
                                        <p:cTn id="4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3">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
                                            <p:txEl>
                                              <p:pRg st="0" end="0"/>
                                            </p:txEl>
                                          </p:spTgt>
                                        </p:tgtEl>
                                        <p:attrNameLst>
                                          <p:attrName>style.visibility</p:attrName>
                                        </p:attrNameLst>
                                      </p:cBhvr>
                                      <p:to>
                                        <p:strVal val="visible"/>
                                      </p:to>
                                    </p:set>
                                    <p:anim calcmode="lin" valueType="num">
                                      <p:cBhvr additive="base">
                                        <p:cTn id="5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
                                            <p:txEl>
                                              <p:pRg st="1" end="1"/>
                                            </p:txEl>
                                          </p:spTgt>
                                        </p:tgtEl>
                                        <p:attrNameLst>
                                          <p:attrName>style.visibility</p:attrName>
                                        </p:attrNameLst>
                                      </p:cBhvr>
                                      <p:to>
                                        <p:strVal val="visible"/>
                                      </p:to>
                                    </p:set>
                                    <p:anim calcmode="lin" valueType="num">
                                      <p:cBhvr additive="base">
                                        <p:cTn id="5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2_1#1f4cbc595?vop=1&amp;pid=bc6df8e1a&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3" name="QB_6_AN.83_1#1f4cbc595.blank?vop=1&amp;pid=bc6df8e1a&amp;color=0,0,0&amp;vpa=45&amp;vtp=1&amp;bbb=1"/>
          <p:cNvSpPr/>
          <p:nvPr/>
        </p:nvSpPr>
        <p:spPr>
          <a:xfrm>
            <a:off x="1066260" y="1037082"/>
            <a:ext cx="966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who/that</a:t>
            </a:r>
            <a:endParaRPr lang="en-US" altLang="zh-CN" dirty="0"/>
          </a:p>
        </p:txBody>
      </p:sp>
      <p:sp>
        <p:nvSpPr>
          <p:cNvPr id="4" name="QB_6_AS.84_1#1f4cbc595?vop=1&amp;pid=bc6df8e1a&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句意为：这部小说以宋朝为背景，讲述了108个人物在中国东部的梁山泊聚集和生活的故事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。设空处引导</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限制性定语从句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，先行词为108</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characters，指人，关系词在从句中作主语，应用关系代词who或that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引导。</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who/that。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5_1#5e9afbc52?vop=1&amp;pid=bc6df8e1a&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1800" dirty="0"/>
          </a:p>
        </p:txBody>
      </p:sp>
      <p:sp>
        <p:nvSpPr>
          <p:cNvPr id="3" name="QB_6_AN.86_1#5e9afbc52.blank?vop=1&amp;pid=bc6df8e1a&amp;color=0,0,0&amp;vpa=46&amp;vtp=1&amp;bbb=1"/>
          <p:cNvSpPr/>
          <p:nvPr/>
        </p:nvSpPr>
        <p:spPr>
          <a:xfrm>
            <a:off x="1078960" y="1037082"/>
            <a:ext cx="11826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known</a:t>
            </a:r>
            <a:endParaRPr lang="en-US" altLang="zh-CN" dirty="0"/>
          </a:p>
        </p:txBody>
      </p:sp>
      <p:sp>
        <p:nvSpPr>
          <p:cNvPr id="4" name="QB_6_AS.87_1#5e9afbc52?vop=1&amp;pid=bc6df8e1a&amp;color=0,0,0&amp;vtp=1&amp;bbb=1&amp;hb=1"/>
          <p:cNvSpPr/>
          <p:nvPr/>
        </p:nvSpPr>
        <p:spPr>
          <a:xfrm>
            <a:off x="832104" y="149098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句意为：这108个人物中的每一个都有不同的性格和一套技能，他们的故事在中国广为人知。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设空处为and</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后面的分句的谓语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，此处陈述客观事实，应用一般现在时；主语their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stories和know之间为被动关系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用被动语态</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；主语为复数形式，be动词应用are。故填are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8_1#feba06731?vop=1&amp;pid=bc6df8e1a&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3" name="QB_6_AN.89_1#feba06731.blank?vop=1&amp;pid=bc6df8e1a&amp;color=0,0,0&amp;vpa=47&amp;vtp=1&amp;bbb=1"/>
          <p:cNvSpPr/>
          <p:nvPr/>
        </p:nvSpPr>
        <p:spPr>
          <a:xfrm>
            <a:off x="1078960" y="1037082"/>
            <a:ext cx="712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draws</a:t>
            </a:r>
            <a:endParaRPr lang="en-US" altLang="zh-CN" dirty="0"/>
          </a:p>
        </p:txBody>
      </p:sp>
      <p:sp>
        <p:nvSpPr>
          <p:cNvPr id="4" name="QB_6_AS.90_1#feba06731?vop=1&amp;pid=bc6df8e1a&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句意为：英歌舞的编舞从这些熟悉的故事中获得灵感，用舞者的动作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、服装和面部妆容来表达人物精神的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差异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。设空处为本句的谓语，此处陈述客观事实，应用一般现在时；主语The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choreography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为单数概念，</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谓语动词也应用第三人称单数形式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。故填draws。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1_1#2159ec524?vop=1&amp;pid=bc6df8e1a&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3" name="QB_6_AN.92_1#2159ec524.blank?vop=1&amp;pid=bc6df8e1a&amp;color=0,0,0&amp;vpa=48&amp;vtp=1&amp;bbb=1"/>
          <p:cNvSpPr/>
          <p:nvPr/>
        </p:nvSpPr>
        <p:spPr>
          <a:xfrm>
            <a:off x="1040860" y="1024382"/>
            <a:ext cx="11445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express</a:t>
            </a:r>
            <a:endParaRPr lang="en-US" altLang="zh-CN" dirty="0"/>
          </a:p>
        </p:txBody>
      </p:sp>
      <p:sp>
        <p:nvSpPr>
          <p:cNvPr id="4" name="QB_6_AS.93_1#2159ec524?vop=1&amp;pid=bc6df8e1a&amp;color=0,0,0&amp;vtp=1&amp;bbb=1"/>
          <p:cNvSpPr/>
          <p:nvPr/>
        </p:nvSpPr>
        <p:spPr>
          <a:xfrm>
            <a:off x="832104" y="1485963"/>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句意见上一题解析。use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为固定搭配，意为“用</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来做</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4_1#d08fcbb62?vop=1&amp;pid=bc6df8e1a&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95_1#d08fcbb62.blank?vop=1&amp;pid=bc6df8e1a&amp;color=0,0,0&amp;vpa=49&amp;vtp=1&amp;bbb=1"/>
          <p:cNvSpPr/>
          <p:nvPr/>
        </p:nvSpPr>
        <p:spPr>
          <a:xfrm>
            <a:off x="1028160" y="1037082"/>
            <a:ext cx="357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endParaRPr lang="en-US" altLang="zh-CN" dirty="0"/>
          </a:p>
        </p:txBody>
      </p:sp>
      <p:sp>
        <p:nvSpPr>
          <p:cNvPr id="4" name="QB_6_AS.96_1#d08fcbb62?vop=1&amp;pid=bc6df8e1a&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句意为：这种舞蹈融合了武术元素，常被称为“中华战舞”。be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as为固定短语，意为“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被称为”。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42c5cc797?pid=8c1dfdd88&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单句填空</a:t>
            </a:r>
            <a:endParaRPr lang="en-US" altLang="zh-CN" sz="2200" dirty="0"/>
          </a:p>
        </p:txBody>
      </p:sp>
      <p:sp>
        <p:nvSpPr>
          <p:cNvPr id="3" name="C_5_BD#e31946177?pid=42c5cc797&amp;color=0,160,175&amp;vtp=1&amp;bbb=1"/>
          <p:cNvSpPr/>
          <p:nvPr/>
        </p:nvSpPr>
        <p:spPr>
          <a:xfrm>
            <a:off x="832104" y="1464373"/>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词汇变形记</a:t>
            </a:r>
            <a:endParaRPr lang="en-US" altLang="zh-CN" sz="2200" dirty="0"/>
          </a:p>
        </p:txBody>
      </p:sp>
      <p:sp>
        <p:nvSpPr>
          <p:cNvPr id="4" name="QB_6_BD.1_1#8ee85d330?vop=1&amp;pid=e31946177&amp;color=0,0,0&amp;vtp=1&amp;bbb=1&amp;hb=1"/>
          <p:cNvSpPr/>
          <p:nvPr/>
        </p:nvSpPr>
        <p:spPr>
          <a:xfrm>
            <a:off x="832104" y="180340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drama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B_6_AN.2_1#8ee85d330.blank?vop=1&amp;pid=e31946177&amp;color=0,0,0&amp;vpa=1&amp;vtp=1&amp;bbb=1"/>
          <p:cNvSpPr/>
          <p:nvPr/>
        </p:nvSpPr>
        <p:spPr>
          <a:xfrm>
            <a:off x="3584035" y="1760220"/>
            <a:ext cx="18684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performance（s）</a:t>
            </a:r>
            <a:endParaRPr lang="en-US" altLang="zh-CN" dirty="0"/>
          </a:p>
        </p:txBody>
      </p:sp>
      <p:sp>
        <p:nvSpPr>
          <p:cNvPr id="6" name="QB_6_AS.3_1#8ee85d330?vop=1&amp;pid=e31946177&amp;color=0,0,0&amp;vtp=1&amp;bbb=1&amp;hb=1"/>
          <p:cNvSpPr/>
          <p:nvPr/>
        </p:nvSpPr>
        <p:spPr>
          <a:xfrm>
            <a:off x="832104" y="262909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句意为：学校戏剧社的演出赢得了老师和学生的高度赞扬。根据空前的名词所有格club's可知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，此处应用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performance，其在此处意为“表演；演出”，为可数名词。故填performance（s）。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7_1#0cfdc5cad?vop=1&amp;pid=bc6df8e1a&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800" dirty="0"/>
          </a:p>
        </p:txBody>
      </p:sp>
      <p:sp>
        <p:nvSpPr>
          <p:cNvPr id="3" name="QB_6_AN.98_1#0cfdc5cad.blank?vop=1&amp;pid=bc6df8e1a&amp;color=0,0,0&amp;vpa=50&amp;vtp=1&amp;bbb=1"/>
          <p:cNvSpPr/>
          <p:nvPr/>
        </p:nvSpPr>
        <p:spPr>
          <a:xfrm>
            <a:off x="1078960" y="1037082"/>
            <a:ext cx="382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a:t>
            </a:r>
            <a:endParaRPr lang="en-US" altLang="zh-CN" dirty="0"/>
          </a:p>
        </p:txBody>
      </p:sp>
      <p:sp>
        <p:nvSpPr>
          <p:cNvPr id="4" name="QB_6_AS.99_1#0cfdc5cad?vop=1&amp;pid=bc6df8e1a&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句意为：据广东揭阳职业技术学院副教授郑骋介绍，这种艺术形式不仅展现出一种不可阻挡的力量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，还体</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现了阳刚之气的精髓</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。此处泛指“一位副教授”，应用不定冠词，且associate的发音以元音音素开头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不定冠词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an。故填an。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0_1#3f38dd48c?vop=1&amp;pid=bc6df8e1a&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3" name="QB_6_AN.101_1#3f38dd48c.blank?vop=1&amp;pid=bc6df8e1a&amp;color=0,0,0&amp;vpa=51&amp;vtp=1&amp;bbb=1"/>
          <p:cNvSpPr/>
          <p:nvPr/>
        </p:nvSpPr>
        <p:spPr>
          <a:xfrm>
            <a:off x="1040860" y="1024382"/>
            <a:ext cx="1027049"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Typically</a:t>
            </a:r>
            <a:endParaRPr lang="en-US" altLang="zh-CN" dirty="0"/>
          </a:p>
        </p:txBody>
      </p:sp>
      <p:sp>
        <p:nvSpPr>
          <p:cNvPr id="4" name="QB_6_AS.102_1#3f38dd48c?vop=1&amp;pid=bc6df8e1a&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句意为：通常，领舞者扮演的是小说中以其智慧著称的人物时迁。此处应用副词作状语，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修饰整个句子，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且句首单词首字母要大写</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。故填Typically。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3_1#a58e0020d?vop=1&amp;pid=bc6df8e1a&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3" name="QB_6_AN.104_1#a58e0020d.blank?vop=1&amp;pid=bc6df8e1a&amp;color=0,0,0&amp;vpa=52&amp;vtp=1&amp;bbb=1"/>
          <p:cNvSpPr/>
          <p:nvPr/>
        </p:nvSpPr>
        <p:spPr>
          <a:xfrm>
            <a:off x="1078960" y="1024382"/>
            <a:ext cx="1068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flexibility</a:t>
            </a:r>
            <a:endParaRPr lang="en-US" altLang="zh-CN" dirty="0"/>
          </a:p>
        </p:txBody>
      </p:sp>
      <p:sp>
        <p:nvSpPr>
          <p:cNvPr id="4" name="QB_6_AS.105_1#a58e0020d?vop=1&amp;pid=bc6df8e1a&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句意为：郑骋表示：“在英歌舞中，领舞者手持一条布蛇，因为蛇象征着灵活性和智慧</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，这为舞蹈增添了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深厚的文化意义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。领舞者手持一条布蛇，模仿蛇的流畅动作，在舞团中蜿蜒前行</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”此处作stands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宾语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，且与wisdom并列，应用名词形式flexibility，意为“灵活性”，是不可数名词。故填flexibility。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6_1#5b9e28c6b?vop=1&amp;pid=bc6df8e1a&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3" name="QB_6_AN.107_1#5b9e28c6b.blank?vop=1&amp;pid=bc6df8e1a&amp;color=0,0,0&amp;vpa=53&amp;vtp=1&amp;bbb=1"/>
          <p:cNvSpPr/>
          <p:nvPr/>
        </p:nvSpPr>
        <p:spPr>
          <a:xfrm>
            <a:off x="1066260" y="1037082"/>
            <a:ext cx="865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cultural</a:t>
            </a:r>
            <a:endParaRPr lang="en-US" altLang="zh-CN" dirty="0"/>
          </a:p>
        </p:txBody>
      </p:sp>
      <p:sp>
        <p:nvSpPr>
          <p:cNvPr id="4" name="QB_6_AS.108_1#5b9e28c6b?vop=1&amp;pid=bc6df8e1a&amp;color=0,0,0&amp;vtp=1&amp;bbb=1"/>
          <p:cNvSpPr/>
          <p:nvPr/>
        </p:nvSpPr>
        <p:spPr>
          <a:xfrm>
            <a:off x="832104" y="1446975"/>
            <a:ext cx="10533888" cy="363665"/>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句意见上一题解析。此处修饰名词significance，应用形容词形式cultural，意为“文化的”。故填cultural。</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9_1#6c3d37f38?vop=1&amp;pid=bc6df8e1a&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3" name="QB_6_AN.110_1#6c3d37f38.blank?vop=1&amp;pid=bc6df8e1a&amp;color=0,0,0&amp;vpa=54&amp;vtp=1&amp;bbb=1"/>
          <p:cNvSpPr/>
          <p:nvPr/>
        </p:nvSpPr>
        <p:spPr>
          <a:xfrm>
            <a:off x="1155160" y="1024382"/>
            <a:ext cx="9159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winding</a:t>
            </a:r>
            <a:endParaRPr lang="en-US" altLang="zh-CN" dirty="0"/>
          </a:p>
        </p:txBody>
      </p:sp>
      <p:sp>
        <p:nvSpPr>
          <p:cNvPr id="4" name="QB_6_AS.111_1#6c3d37f38?vop=1&amp;pid=bc6df8e1a&amp;color=0,0,0&amp;vtp=1&amp;bbb=1&amp;hb=1"/>
          <p:cNvSpPr/>
          <p:nvPr/>
        </p:nvSpPr>
        <p:spPr>
          <a:xfrm>
            <a:off x="832104" y="1490980"/>
            <a:ext cx="10533888" cy="32848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句意见第8题解析。分析句子成分可知，句中已有谓语copies，且设空处与谓语之间无连词连接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，应用非谓</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语动词形式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；动词wind与其逻辑主语the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dancer之间为主动关系，应用现在分词作伴随状语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winding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法总结</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分词作状语的用法</a:t>
            </a:r>
            <a:endParaRPr lang="en-US" altLang="zh-CN" sz="1800" dirty="0"/>
          </a:p>
          <a:p>
            <a:pPr>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词可以作时间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原因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条件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伴随等状语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一般情况下可以通过判断动词与其逻辑主语之</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间的主被动关系来选择需要使用的分词形式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现在分词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所表示的动作与逻辑主语通常是逻辑上</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的主动关系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即逻辑主语是该动作的发出者</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而过去分词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所表示的动作与逻辑主语通常是逻辑</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上的被动关系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即逻辑主语是该动作的承受者</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additive="base">
                                        <p:cTn id="4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5" end="5"/>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
                                            <p:txEl>
                                              <p:pRg st="6" end="6"/>
                                            </p:txEl>
                                          </p:spTgt>
                                        </p:tgtEl>
                                        <p:attrNameLst>
                                          <p:attrName>style.visibility</p:attrName>
                                        </p:attrNameLst>
                                      </p:cBhvr>
                                      <p:to>
                                        <p:strVal val="visible"/>
                                      </p:to>
                                    </p:set>
                                    <p:anim calcmode="lin" valueType="num">
                                      <p:cBhvr additive="base">
                                        <p:cTn id="4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6" end="6"/>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7d7ff1dc8?pid=e551ec327&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阅读理解A篇</a:t>
            </a:r>
            <a:endParaRPr lang="en-US" altLang="zh-CN" sz="2200" dirty="0"/>
          </a:p>
        </p:txBody>
      </p:sp>
      <p:sp>
        <p:nvSpPr>
          <p:cNvPr id="3" name="QM_5_BD.112_1#79d1b92df?vop=1&amp;pid=7d7ff1dc8&amp;color=0,0,0&amp;vtp=1&amp;bbb=1&amp;hb=1"/>
          <p:cNvSpPr/>
          <p:nvPr/>
        </p:nvSpPr>
        <p:spPr>
          <a:xfrm>
            <a:off x="832104" y="1422400"/>
            <a:ext cx="10533888" cy="41910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主题：音乐剧之旅 | 词数：约321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河北保定</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NT20</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名校联合体</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期中联考</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Seussical</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piano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Anne</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Gables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incredible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Cinderella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Mary</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Poppins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elementary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Woods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composers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Stephen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Sondheim.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Drama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endParaRPr lang="en-US" altLang="zh-CN" sz="1800" dirty="0"/>
          </a:p>
          <a:p>
            <a:pPr>
              <a:lnSpc>
                <a:spcPct val="150000"/>
              </a:lnSpc>
            </a:pPr>
            <a:endParaRPr lang="en-US" altLang="zh-CN" dirty="0"/>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12_1#79d1b92df?vop=1&amp;pid=7d7ff1dc8&amp;color=0,0,0&amp;vtp=1&amp;bbb=1&amp;hb=1"/>
          <p:cNvSpPr/>
          <p:nvPr/>
        </p:nvSpPr>
        <p:spPr>
          <a:xfrm>
            <a:off x="832104" y="1080000"/>
            <a:ext cx="10533888" cy="4127500"/>
          </a:xfrm>
          <a:prstGeom prst="rect">
            <a:avLst/>
          </a:prstGeom>
          <a:noFill/>
        </p:spPr>
        <p:txBody>
          <a:bodyPr wrap="none" lIns="0" tIns="0" rIns="0" bIns="0" rtlCol="0" anchor="t"/>
          <a:lstStyle/>
          <a:p>
            <a:pPr algn="l">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disconnected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drama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Niagara-on-the-Lake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Holiday</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1940s,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（序曲）</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singing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life-changing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renewed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commitment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lifting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dirty="0"/>
          </a:p>
        </p:txBody>
      </p:sp>
      <p:sp>
        <p:nvSpPr>
          <p:cNvPr id="3" name="QM_5_EX.113_1#79d1b92df?vop=1&amp;pid=7d7ff1dc8&amp;color=0,0,0&amp;vtp=1&amp;bbb=1&amp;hb=1"/>
          <p:cNvSpPr/>
          <p:nvPr/>
        </p:nvSpPr>
        <p:spPr>
          <a:xfrm>
            <a:off x="832104" y="520573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作者从接触音乐剧起便深陷其中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历经起伏仍坚定热爱</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音乐剧在作者的</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生命中具有重要意义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4_1#361b1144e?vop=1&amp;pid=79d1b92d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15_1#361b1144e.bracket?vop=1&amp;pid=79d1b92df&amp;color=0,0,0&amp;vpa=55&amp;vtp=1"/>
          <p:cNvSpPr/>
          <p:nvPr/>
        </p:nvSpPr>
        <p:spPr>
          <a:xfrm>
            <a:off x="8689435"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BD.114_2#361b1144e.choices?vop=1&amp;pid=79d1b92df&amp;color=0,0,0&amp;vtp=1&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piano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Seussical</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Anne</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Gables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drama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endParaRPr lang="en-US" altLang="zh-CN" sz="1800" dirty="0"/>
          </a:p>
        </p:txBody>
      </p:sp>
      <p:sp>
        <p:nvSpPr>
          <p:cNvPr id="5" name="QC_6_AS.116_1#361b1144e?vop=1&amp;pid=79d1b92df&amp;color=0,0,0&amp;vtp=1&amp;bbb=1&amp;hb=1"/>
          <p:cNvSpPr/>
          <p:nvPr/>
        </p:nvSpPr>
        <p:spPr>
          <a:xfrm>
            <a:off x="832104" y="231076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Anne</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Gables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studio.It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incredible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life.”可知，参演</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《绿</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山墙的安妮</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》标志着作者音乐剧之旅的开始。故选C项。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7_1#126380d87?vop=1&amp;pid=79d1b92d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18_1#126380d87.bracket?vop=1&amp;pid=79d1b92df&amp;color=0,0,0&amp;vpa=56&amp;vtp=1"/>
          <p:cNvSpPr/>
          <p:nvPr/>
        </p:nvSpPr>
        <p:spPr>
          <a:xfrm>
            <a:off x="7381335"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BD.117_2#126380d87.choices?vop=1&amp;pid=79d1b92df&amp;color=0,0,0&amp;vtp=1&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stopped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musicals.</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regretted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endParaRPr lang="en-US" altLang="zh-CN" sz="1800" dirty="0"/>
          </a:p>
        </p:txBody>
      </p:sp>
      <p:sp>
        <p:nvSpPr>
          <p:cNvPr id="5" name="QC_6_AS.119_1#126380d87?vop=1&amp;pid=79d1b92df&amp;color=0,0,0&amp;vtp=1&amp;bbb=1&amp;hb=1"/>
          <p:cNvSpPr/>
          <p:nvPr/>
        </p:nvSpPr>
        <p:spPr>
          <a:xfrm>
            <a:off x="832104" y="231076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推理判断题。根据第二段中的“Although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Drama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Festival.”可推知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，作者在高中时虽然没有参加音乐剧</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表演</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，但是参加了戏剧演出，在戏剧领域保持活跃。故选A项。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0_1#9c5d9d9dd?vop=1&amp;pid=79d1b92d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Holiday</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21_1#9c5d9d9dd.bracket?vop=1&amp;pid=79d1b92df&amp;color=0,0,0&amp;vpa=57&amp;vtp=1"/>
          <p:cNvSpPr/>
          <p:nvPr/>
        </p:nvSpPr>
        <p:spPr>
          <a:xfrm>
            <a:off x="79242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BD.120_2#9c5d9d9dd.choices?vop=1&amp;pid=79d1b92df&amp;color=0,0,0&amp;vtp=1&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theatre.</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Boredom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musicals.</a:t>
            </a:r>
            <a:endParaRPr lang="en-US" altLang="zh-CN" sz="1800" dirty="0"/>
          </a:p>
        </p:txBody>
      </p:sp>
      <p:sp>
        <p:nvSpPr>
          <p:cNvPr id="5" name="QC_6_AS.122_1#9c5d9d9dd?vop=1&amp;pid=79d1b92df&amp;color=0,0,0&amp;vtp=1&amp;bbb=1&amp;hb=1"/>
          <p:cNvSpPr/>
          <p:nvPr/>
        </p:nvSpPr>
        <p:spPr>
          <a:xfrm>
            <a:off x="832104" y="2310765"/>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推理判断题。根据第三段内容“There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questioned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life-changing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renewed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commitment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，作者对音乐剧的热情曾</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产生动摇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，但《假日旅馆》的序曲响起时，他重新感受到了音乐剧的魔力，找回了对音乐剧的热爱</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。由此</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可推知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，“overture”象征着他对音乐剧的热爱的回归。故选D项。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_1#f186a1376?vop=1&amp;pid=e31946177&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piano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perfectly.</a:t>
            </a:r>
            <a:r>
              <a:rPr lang="en-US" altLang="zh-CN" sz="18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（单元主题）</a:t>
            </a:r>
            <a:endParaRPr lang="en-US" altLang="zh-CN" sz="1800" dirty="0"/>
          </a:p>
        </p:txBody>
      </p:sp>
      <p:sp>
        <p:nvSpPr>
          <p:cNvPr id="3" name="QB_6_AN.5_1#f186a1376.blank?vop=1&amp;pid=e31946177&amp;color=0,0,0&amp;vpa=2&amp;vtp=1&amp;bbb=1"/>
          <p:cNvSpPr/>
          <p:nvPr/>
        </p:nvSpPr>
        <p:spPr>
          <a:xfrm>
            <a:off x="2933160" y="1037082"/>
            <a:ext cx="890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talented</a:t>
            </a:r>
            <a:endParaRPr lang="en-US" altLang="zh-CN" dirty="0"/>
          </a:p>
        </p:txBody>
      </p:sp>
      <p:sp>
        <p:nvSpPr>
          <p:cNvPr id="4" name="QB_6_AS.6_1#f186a1376?vop=1&amp;pid=e31946177&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句意为：她不仅是一位有才能的画家，而且钢琴弹得也很完美。设空处应用形容词talented作定语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painter，意为“有才能的”。故填talented。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3_1#0b73095e2?vop=1&amp;pid=79d1b92d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24_1#0b73095e2.bracket?vop=1&amp;pid=79d1b92df&amp;color=0,0,0&amp;vpa=58&amp;vtp=1"/>
          <p:cNvSpPr/>
          <p:nvPr/>
        </p:nvSpPr>
        <p:spPr>
          <a:xfrm>
            <a:off x="4800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BD.123_2#0b73095e2.choices?vop=1&amp;pid=79d1b92df&amp;color=0,0,0&amp;vtp=1&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endParaRPr lang="en-US" altLang="zh-CN" sz="1800" dirty="0"/>
          </a:p>
        </p:txBody>
      </p:sp>
      <p:sp>
        <p:nvSpPr>
          <p:cNvPr id="5" name="QC_6_AS.125_1#0b73095e2?vop=1&amp;pid=79d1b92df&amp;color=0,0,0&amp;vtp=1&amp;bbb=1&amp;hb=1"/>
          <p:cNvSpPr/>
          <p:nvPr/>
        </p:nvSpPr>
        <p:spPr>
          <a:xfrm>
            <a:off x="832104" y="2310765"/>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主旨大意题。文章主要讲述了作者从接触音乐剧到参演第一部音乐剧开启音乐剧之旅</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再到高中在戏剧</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领域的活动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，以及后来重新找回对音乐剧的热爱的经历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，强调了音乐剧在作者生活中的重要性以及对作者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的塑造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。B项（音乐剧，我自己）能很好地概括文章内容，最适合作本文标题。故选B项。</a:t>
            </a:r>
            <a:endParaRPr lang="en-US" altLang="zh-CN" sz="1800" dirty="0"/>
          </a:p>
          <a:p>
            <a:pPr>
              <a:lnSpc>
                <a:spcPts val="31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长难句分析</a:t>
            </a:r>
            <a:r>
              <a:rPr lang="en-US" altLang="zh-CN" b="1"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dirty="0"/>
          </a:p>
        </p:txBody>
      </p:sp>
      <p:pic>
        <p:nvPicPr>
          <p:cNvPr id="6" name="QC_6_AS.125_2#0b73095e2?vop=1&amp;pid=79d1b92d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224528" y="4041775"/>
            <a:ext cx="3749040" cy="8503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C_6_AS.125_3#0b73095e2?vop=1&amp;pid=79d1b92df&amp;color=0,0,0&amp;vtp=1&amp;bbb=1"/>
          <p:cNvSpPr/>
          <p:nvPr/>
        </p:nvSpPr>
        <p:spPr>
          <a:xfrm>
            <a:off x="832104" y="5019675"/>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它以独特的方式将音乐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表演和舞蹈结合成一种触动心灵的艺术形式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ppt_x"/>
                                          </p:val>
                                        </p:tav>
                                        <p:tav tm="100000">
                                          <p:val>
                                            <p:strVal val="#ppt_x"/>
                                          </p:val>
                                        </p:tav>
                                      </p:tavLst>
                                    </p:anim>
                                    <p:anim calcmode="lin" valueType="num">
                                      <p:cBhvr additive="base">
                                        <p:cTn id="38" dur="500" fill="hold"/>
                                        <p:tgtEl>
                                          <p:spTgt spid="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5aba2d33d?pid=e551ec327&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阅读理解B篇</a:t>
            </a:r>
            <a:endParaRPr lang="en-US" altLang="zh-CN" sz="2200" dirty="0"/>
          </a:p>
        </p:txBody>
      </p:sp>
      <p:sp>
        <p:nvSpPr>
          <p:cNvPr id="3" name="QM_5_BD.126_1#51c1097ff?vop=1&amp;pid=5aba2d33d&amp;color=0,0,0&amp;vtp=1&amp;bbb=1&amp;hb=1"/>
          <p:cNvSpPr/>
          <p:nvPr/>
        </p:nvSpPr>
        <p:spPr>
          <a:xfrm>
            <a:off x="832104" y="1422400"/>
            <a:ext cx="10533888" cy="41910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主题：著名画家凡·高 | 词数：约343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四川广安</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期末</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Netherlands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1853,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Netherlands,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artworks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1800" dirty="0"/>
          </a:p>
          <a:p>
            <a:pPr>
              <a:lnSpc>
                <a:spcPct val="150000"/>
              </a:lnSpc>
            </a:pPr>
            <a:endParaRPr lang="en-US" altLang="zh-CN" dirty="0"/>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26_1#51c1097ff?vop=1&amp;pid=5aba2d33d&amp;color=0,0,0&amp;vtp=1&amp;bbb=1&amp;hb=1"/>
          <p:cNvSpPr/>
          <p:nvPr/>
        </p:nvSpPr>
        <p:spPr>
          <a:xfrm>
            <a:off x="832104" y="1080000"/>
            <a:ext cx="10533888" cy="4667250"/>
          </a:xfrm>
          <a:prstGeom prst="rect">
            <a:avLst/>
          </a:prstGeom>
          <a:noFill/>
        </p:spPr>
        <p:txBody>
          <a:bodyPr wrap="none" lIns="0" tIns="0" rIns="0" bIns="0" rtlCol="0" anchor="t"/>
          <a:lstStyle/>
          <a:p>
            <a:pPr algn="l">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Gogh's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brushes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oils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layers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three-dimensional.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Perhaps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Gogh's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Starry</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swirls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canvas,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unearthly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brightness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brushstroke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foreground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glimpse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majesty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Starry</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displays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Gogh's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oils.</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mimic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artworks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dirty="0"/>
          </a:p>
        </p:txBody>
      </p:sp>
      <p:sp>
        <p:nvSpPr>
          <p:cNvPr id="3" name="QM_5_EX.127_1#51c1097ff?vop=1&amp;pid=5aba2d33d&amp;color=0,0,0&amp;vtp=1&amp;bbb=1"/>
          <p:cNvSpPr/>
          <p:nvPr/>
        </p:nvSpPr>
        <p:spPr>
          <a:xfrm>
            <a:off x="832104" y="5753100"/>
            <a:ext cx="10533888" cy="341630"/>
          </a:xfrm>
          <a:prstGeom prst="rect">
            <a:avLst/>
          </a:prstGeom>
          <a:noFill/>
        </p:spPr>
        <p:txBody>
          <a:bodyPr wrap="none" lIns="0" tIns="0" rIns="0" bIns="0" rtlCol="0" anchor="t"/>
          <a:lstStyle/>
          <a:p>
            <a:pPr algn="l">
              <a:lnSpc>
                <a:spcPts val="30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文章主要介绍了著名画家凡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高的人生经历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绘画特点及其代表作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8_1#2bff51003?vop=1&amp;pid=51c1097f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29_1#2bff51003.bracket?vop=1&amp;pid=51c1097ff&amp;color=0,0,0&amp;vpa=59&amp;vtp=1"/>
          <p:cNvSpPr/>
          <p:nvPr/>
        </p:nvSpPr>
        <p:spPr>
          <a:xfrm>
            <a:off x="4723924"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BD.128_2#2bff51003.choices?vop=1&amp;pid=51c1097ff&amp;color=0,0,0&amp;vtp=1&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endParaRPr lang="en-US" altLang="zh-CN" sz="1800" dirty="0"/>
          </a:p>
        </p:txBody>
      </p:sp>
      <p:sp>
        <p:nvSpPr>
          <p:cNvPr id="5" name="QC_6_AS.130_1#2bff51003?vop=1&amp;pid=51c1097ff&amp;color=0,0,0&amp;vtp=1&amp;bbb=1&amp;hb=1"/>
          <p:cNvSpPr/>
          <p:nvPr/>
        </p:nvSpPr>
        <p:spPr>
          <a:xfrm>
            <a:off x="832104" y="231076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draw.”可知，凡</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·高是通过学</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习绘画的基本技能来学会画画的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31_1#d1afe4a0d?vop=1&amp;pid=51c1097f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Starry</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32_1#d1afe4a0d.bracket?vop=1&amp;pid=51c1097ff&amp;color=0,0,0&amp;vpa=60&amp;vtp=1"/>
          <p:cNvSpPr/>
          <p:nvPr/>
        </p:nvSpPr>
        <p:spPr>
          <a:xfrm>
            <a:off x="60446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BD.131_2#d1afe4a0d.choices?vop=1&amp;pid=51c1097ff&amp;color=0,0,0&amp;vtp=1&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Gogh's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Gogh's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Gogh's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Gogh's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endParaRPr lang="en-US" altLang="zh-CN" sz="1800" dirty="0"/>
          </a:p>
        </p:txBody>
      </p:sp>
      <p:sp>
        <p:nvSpPr>
          <p:cNvPr id="5" name="QC_6_AS.133_1#d1afe4a0d?vop=1&amp;pid=51c1097ff&amp;color=0,0,0&amp;vtp=1&amp;bbb=1&amp;hb=1"/>
          <p:cNvSpPr/>
          <p:nvPr/>
        </p:nvSpPr>
        <p:spPr>
          <a:xfrm>
            <a:off x="832104" y="3141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推理判断题。根据第四段中的“Perhaps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Gogh's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Starry</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.”可推知，作者提到《星月夜》是为了说明凡</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·高的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色彩运用和笔触的风格</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，即绘画风格。故选B项。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34_1#cd3a1127b?vop=1&amp;pid=51c1097f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Gogh's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35_1#cd3a1127b.bracket?vop=1&amp;pid=51c1097ff&amp;color=0,0,0&amp;vpa=61&amp;vtp=1"/>
          <p:cNvSpPr/>
          <p:nvPr/>
        </p:nvSpPr>
        <p:spPr>
          <a:xfrm>
            <a:off x="8448198"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BD.134_2#cd3a1127b.choices?vop=1&amp;pid=51c1097ff&amp;color=0,0,0&amp;vtp=1&amp;bbb=1"/>
          <p:cNvSpPr/>
          <p:nvPr/>
        </p:nvSpPr>
        <p:spPr>
          <a:xfrm>
            <a:off x="832104" y="1485963"/>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Brushwork.</a:t>
            </a:r>
            <a:endParaRPr lang="en-US" altLang="zh-CN" sz="1800" dirty="0"/>
          </a:p>
        </p:txBody>
      </p:sp>
      <p:sp>
        <p:nvSpPr>
          <p:cNvPr id="5" name="QC_6_AS.136_1#cd3a1127b?vop=1&amp;pid=51c1097ff&amp;color=0,0,0&amp;vtp=1&amp;bbb=1&amp;hb=1"/>
          <p:cNvSpPr/>
          <p:nvPr/>
        </p:nvSpPr>
        <p:spPr>
          <a:xfrm>
            <a:off x="832104" y="190627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细节理解题。根据第四段内容可知，作者花了大量的篇幅描述凡·高绘画的两大风格</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——色彩的运用和笔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触的风格</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37_1#ec5fdbe7f?vop=1&amp;pid=51c1097f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“mimic”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38_1#ec5fdbe7f.bracket?vop=1&amp;pid=51c1097ff&amp;color=0,0,0&amp;vpa=62&amp;vtp=1"/>
          <p:cNvSpPr/>
          <p:nvPr/>
        </p:nvSpPr>
        <p:spPr>
          <a:xfrm>
            <a:off x="8102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BD.137_2#ec5fdbe7f.choices?vop=1&amp;pid=51c1097ff&amp;color=0,0,0&amp;vtp=1&amp;bbb=1"/>
          <p:cNvSpPr/>
          <p:nvPr/>
        </p:nvSpPr>
        <p:spPr>
          <a:xfrm>
            <a:off x="832104" y="1485963"/>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endParaRPr lang="en-US" altLang="zh-CN" sz="1800" dirty="0"/>
          </a:p>
        </p:txBody>
      </p:sp>
      <p:sp>
        <p:nvSpPr>
          <p:cNvPr id="5" name="QC_6_AS.139_1#ec5fdbe7f?vop=1&amp;pid=51c1097ff&amp;color=0,0,0&amp;vtp=1&amp;bbb=1&amp;hb=1"/>
          <p:cNvSpPr/>
          <p:nvPr/>
        </p:nvSpPr>
        <p:spPr>
          <a:xfrm>
            <a:off x="832104" y="19062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词义猜测题。根据画线词前的His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strong以及画线词后的his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·高的影响力是巨大的，由此可推知，很多画家受他影响，应该会模仿他的绘画风格</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，所以画线词意为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模仿”，和A项意思相近。故选A项。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5e4a6409b?pid=e551ec327&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七选五</a:t>
            </a:r>
            <a:endParaRPr lang="en-US" altLang="zh-CN" sz="2200" dirty="0"/>
          </a:p>
        </p:txBody>
      </p:sp>
      <p:sp>
        <p:nvSpPr>
          <p:cNvPr id="3" name="QM_5_BD.140_1#494ba44c7?vop=1&amp;pid=5e4a6409b&amp;color=0,0,0&amp;vtp=1&amp;bbb=1"/>
          <p:cNvSpPr/>
          <p:nvPr/>
        </p:nvSpPr>
        <p:spPr>
          <a:xfrm>
            <a:off x="832104" y="1422400"/>
            <a:ext cx="10533888" cy="363665"/>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主题：参与艺术和手工艺活动的影响 | 词数：约192 | 难度：适中 | 建议用时：7分钟|</a:t>
            </a:r>
            <a:endParaRPr lang="en-US" altLang="zh-CN" sz="1800" dirty="0"/>
          </a:p>
        </p:txBody>
      </p:sp>
      <p:sp>
        <p:nvSpPr>
          <p:cNvPr id="4" name="QM_5_BD.140_2#494ba44c7?vop=1&amp;pid=5e4a6409b&amp;color=0,0,0&amp;vtp=1&amp;bbb=1&amp;hb=1"/>
          <p:cNvSpPr/>
          <p:nvPr/>
        </p:nvSpPr>
        <p:spPr>
          <a:xfrm>
            <a:off x="832104" y="1830895"/>
            <a:ext cx="10533888" cy="2865755"/>
          </a:xfrm>
          <a:prstGeom prst="rect">
            <a:avLst/>
          </a:prstGeom>
          <a:noFill/>
        </p:spPr>
        <p:txBody>
          <a:bodyPr wrap="none" lIns="0" tIns="0" rIns="0" bIns="0" rtlCol="0" anchor="t"/>
          <a:lstStyle/>
          <a:p>
            <a:pPr algn="l">
              <a:lnSpc>
                <a:spcPts val="3300"/>
              </a:lnSpc>
            </a:pP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山西太原</a:t>
            </a: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2025</a:t>
            </a:r>
            <a:r>
              <a:rPr lang="zh-CN" altLang="en-US"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期末</a:t>
            </a: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Helpful</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helpful.</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boost</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a:t>
            </a:r>
            <a:endParaRPr lang="en-US" altLang="zh-CN" sz="1800" dirty="0"/>
          </a:p>
          <a:p>
            <a:pPr>
              <a:lnSpc>
                <a:spcPts val="33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artworks,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releasing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dopamine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（多巴胺）</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accomplishment.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well-being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self-confidence.</a:t>
            </a:r>
            <a:endParaRPr lang="en-US" altLang="zh-CN" dirty="0"/>
          </a:p>
        </p:txBody>
      </p:sp>
      <p:sp>
        <p:nvSpPr>
          <p:cNvPr id="5" name="QM_5_AN.141_1#494ba44c7.blank?vop=1&amp;pid=5e4a6409b&amp;color=0,0,0&amp;vpa=63&amp;vtp=1"/>
          <p:cNvSpPr/>
          <p:nvPr/>
        </p:nvSpPr>
        <p:spPr>
          <a:xfrm>
            <a:off x="10554970" y="2207260"/>
            <a:ext cx="612140" cy="38544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6" name="QM_5_AN.142_1#494ba44c7.blank?vop=1&amp;pid=5e4a6409b&amp;color=0,0,0&amp;vpa=64&amp;vtp=1"/>
          <p:cNvSpPr/>
          <p:nvPr/>
        </p:nvSpPr>
        <p:spPr>
          <a:xfrm>
            <a:off x="1606010" y="3476815"/>
            <a:ext cx="306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bg/>
                                          </p:spTgt>
                                        </p:tgtEl>
                                        <p:attrNameLst>
                                          <p:attrName>style.visibility</p:attrName>
                                        </p:attrNameLst>
                                      </p:cBhvr>
                                      <p:to>
                                        <p:strVal val="visible"/>
                                      </p:to>
                                    </p:set>
                                    <p:anim calcmode="lin" valueType="num">
                                      <p:cBhvr additive="base">
                                        <p:cTn id="1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6">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 calcmode="lin" valueType="num">
                                      <p:cBhvr additive="base">
                                        <p:cTn id="1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43_1#494ba44c7?vop=1&amp;pid=5e4a6409b&amp;color=0,0,0&amp;mp=1&amp;vtp=1&amp;bt=1&amp;bbb=1&amp;hb=1"/>
          <p:cNvSpPr/>
          <p:nvPr/>
        </p:nvSpPr>
        <p:spPr>
          <a:xfrm>
            <a:off x="832104" y="1078992"/>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options—painting,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knitting,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sculpting,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books—there's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sensitive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endParaRPr lang="en-US" altLang="zh-CN" dirty="0"/>
          </a:p>
        </p:txBody>
      </p:sp>
      <p:sp>
        <p:nvSpPr>
          <p:cNvPr id="3" name="QM_5_AN.144_1#494ba44c7.blank?vop=1&amp;pid=5e4a6409b&amp;color=0,0,0&amp;mp=1&amp;vpa=65&amp;vtp=1"/>
          <p:cNvSpPr/>
          <p:nvPr/>
        </p:nvSpPr>
        <p:spPr>
          <a:xfrm>
            <a:off x="1742535" y="1048512"/>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M_5_AN.146_1#494ba44c7.blank?vop=1&amp;pid=5e4a6409b&amp;color=0,0,0&amp;mp=1&amp;vpa=66&amp;vtp=1"/>
          <p:cNvSpPr/>
          <p:nvPr/>
        </p:nvSpPr>
        <p:spPr>
          <a:xfrm>
            <a:off x="8692610" y="1886712"/>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5" name="QM_5_BD.145_1#494ba44c7?vop=1&amp;pid=5e4a6409b&amp;color=0,0,0&amp;vtp=1&amp;bbb=1&amp;hb=1"/>
          <p:cNvSpPr/>
          <p:nvPr/>
        </p:nvSpPr>
        <p:spPr>
          <a:xfrm>
            <a:off x="832104" y="2726690"/>
            <a:ext cx="10533888" cy="28657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relief</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relaxation.</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much-needed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heavy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rhythmic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brushstrokes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mindfulness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distracts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worries.</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pencils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fulfilled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endParaRPr lang="en-US" altLang="zh-CN" dirty="0"/>
          </a:p>
        </p:txBody>
      </p:sp>
      <p:sp>
        <p:nvSpPr>
          <p:cNvPr id="6" name="QM_5_AN.147_1#494ba44c7.blank?vop=1&amp;pid=5e4a6409b&amp;color=0,0,0&amp;vpa=67&amp;vtp=1"/>
          <p:cNvSpPr/>
          <p:nvPr/>
        </p:nvSpPr>
        <p:spPr>
          <a:xfrm>
            <a:off x="2450560" y="4372610"/>
            <a:ext cx="293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48_1#494ba44c7?vop=1&amp;pid=5e4a6409b&amp;color=0,0,0&amp;vtp=1&amp;bt=1&amp;bbb=1"/>
          <p:cNvSpPr/>
          <p:nvPr/>
        </p:nvSpPr>
        <p:spPr>
          <a:xfrm>
            <a:off x="832104" y="1078992"/>
            <a:ext cx="10533888" cy="28657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 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self-expression.</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beginners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pride.</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reorganise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peace.</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endParaRPr lang="en-US" altLang="zh-CN" sz="1800" dirty="0"/>
          </a:p>
        </p:txBody>
      </p:sp>
      <p:sp>
        <p:nvSpPr>
          <p:cNvPr id="3" name="QM_5_EX.149_1#494ba44c7?vop=1&amp;pid=5e4a6409b&amp;color=0,0,0&amp;vtp=1&amp;bbb=1"/>
          <p:cNvSpPr/>
          <p:nvPr/>
        </p:nvSpPr>
        <p:spPr>
          <a:xfrm>
            <a:off x="832104" y="3966273"/>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主要介绍了参与艺术和手工艺活动对个人心理健康和幸福感的积极影响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_1#a3cb829b3?vop=1&amp;pid=e31946177&amp;color=0,0,0&amp;vtp=1&amp;bt=1&amp;bbb=1&amp;hb=1"/>
          <p:cNvSpPr/>
          <p:nvPr/>
        </p:nvSpPr>
        <p:spPr>
          <a:xfrm>
            <a:off x="832104" y="1078992"/>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江苏镇江</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2025</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期中</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relaxing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（五育并举|劳育）</a:t>
            </a:r>
            <a:endParaRPr lang="en-US" altLang="zh-CN" dirty="0"/>
          </a:p>
        </p:txBody>
      </p:sp>
      <p:sp>
        <p:nvSpPr>
          <p:cNvPr id="3" name="QB_6_AN.8_1#a3cb829b3.blank?vop=1&amp;pid=e31946177&amp;color=0,0,0&amp;vpa=3&amp;vtp=1&amp;bbb=1"/>
          <p:cNvSpPr/>
          <p:nvPr/>
        </p:nvSpPr>
        <p:spPr>
          <a:xfrm>
            <a:off x="1755235" y="1479042"/>
            <a:ext cx="966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mentally</a:t>
            </a:r>
            <a:endParaRPr lang="en-US" altLang="zh-CN" dirty="0"/>
          </a:p>
        </p:txBody>
      </p:sp>
      <p:sp>
        <p:nvSpPr>
          <p:cNvPr id="4" name="QB_6_AS.9_1#a3cb829b3?vop=1&amp;pid=e31946177&amp;color=0,0,0&amp;vtp=1&amp;bbb=1&amp;hb=1"/>
          <p:cNvSpPr/>
          <p:nvPr/>
        </p:nvSpPr>
        <p:spPr>
          <a:xfrm>
            <a:off x="832104" y="190519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句意为：尽管园艺可能是艰苦的体力活，但园艺爱好者们发现它在精神上非常令人放松</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。此处修饰形容词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relaxing</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，应用副词mentally，表示“精神上”。故填mentally。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50_1#334e0436e?vop=1&amp;pid=494ba44c7&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51_1#334e0436e.blank?vop=1&amp;pid=494ba44c7&amp;color=0,0,0&amp;vpa=68&amp;vtp=1"/>
          <p:cNvSpPr/>
          <p:nvPr/>
        </p:nvSpPr>
        <p:spPr>
          <a:xfrm>
            <a:off x="1053560" y="1037082"/>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B_6_AS.152_1#334e0436e?vop=1&amp;pid=494ba44c7&amp;color=0,0,0&amp;vtp=1&amp;bbb=1&amp;hb=1"/>
          <p:cNvSpPr/>
          <p:nvPr/>
        </p:nvSpPr>
        <p:spPr>
          <a:xfrm>
            <a:off x="832104" y="1490980"/>
            <a:ext cx="10533888" cy="20275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helpful</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，参与艺术（创作）和手工艺活动其实是很有帮助的，而空后的“They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shine.”指出某些艺术（创作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）和手工艺活动能提升个人幸福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，由此可知，设空处应该提到参与艺术（创作）和手工艺活动的方式。C项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（像绘画这样的活动是非常</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好的方式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）符合语境，空后的They指代选项中的The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53_1#00f6febd0?vop=1&amp;pid=494ba44c7&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54_1#00f6febd0.blank?vop=1&amp;pid=494ba44c7&amp;color=0,0,0&amp;vpa=69&amp;vtp=1"/>
          <p:cNvSpPr/>
          <p:nvPr/>
        </p:nvSpPr>
        <p:spPr>
          <a:xfrm>
            <a:off x="1053560" y="1037082"/>
            <a:ext cx="306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4" name="QB_6_AS.155_1#00f6febd0?vop=1&amp;pid=494ba44c7&amp;color=0,0,0&amp;vtp=1&amp;bbb=1&amp;hb=1"/>
          <p:cNvSpPr/>
          <p:nvPr/>
        </p:nvSpPr>
        <p:spPr>
          <a:xfrm>
            <a:off x="832104" y="1490980"/>
            <a:ext cx="10533888" cy="20275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根据本段小标题“The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achievement.”以及空后的“When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artworks,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releasing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dopamine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strengthens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accomplishment.”可知，本段主要讲的是艺术（尤其是有形的艺术品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）会增强我</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们的成就感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。E项［努力工作（所取得）的有形成果会给你带来自豪</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］指出有形的艺术品会让我们感到自</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豪</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，承上启下，且其中的A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visible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outcome与空后的finished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artworks相呼应，符合语境。故选E项。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56_1#7b0c379df?vop=1&amp;pid=494ba44c7&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57_1#7b0c379df.blank?vop=1&amp;pid=494ba44c7&amp;color=0,0,0&amp;vpa=70&amp;vtp=1"/>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B_6_AS.158_1#7b0c379df?vop=1&amp;pid=494ba44c7&amp;color=0,0,0&amp;vtp=1&amp;bbb=1&amp;hb=1"/>
          <p:cNvSpPr/>
          <p:nvPr/>
        </p:nvSpPr>
        <p:spPr>
          <a:xfrm>
            <a:off x="832104" y="1490980"/>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设空处为本段小标题，应是对本段内容的总结。根据下文“With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options—painting,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knitting</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sculpting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books—there's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，本段主要讲的是在众多</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的艺术活动中总有一种适合我们</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。A项（艺术会找到适合你的东西）概括全段内容，其中的find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you与下文的there's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everyone以及段末的discover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love相呼应，符合语境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59_1#d779287b1?vop=1&amp;pid=494ba44c7&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60_1#d779287b1.blank?vop=1&amp;pid=494ba44c7&amp;color=0,0,0&amp;vpa=71&amp;vtp=1"/>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4" name="QB_6_AS.161_1#d779287b1?vop=1&amp;pid=494ba44c7&amp;color=0,0,0&amp;vtp=1&amp;bbb=1&amp;hb=1"/>
          <p:cNvSpPr/>
          <p:nvPr/>
        </p:nvSpPr>
        <p:spPr>
          <a:xfrm>
            <a:off x="832104" y="1490980"/>
            <a:ext cx="10533888" cy="20275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根据空前的“Studies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sensitive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，研究表明某些大脑对特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定的艺术形式很敏感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，而空后的“The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.”指出要尝试并发现自己</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喜欢的东西</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，设空处应承上启下。G项［所以（不断）尝试，直到你找到一种你觉得合适的活动（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为止）］</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指出我们需要不断尝试</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，直到找到适合自己的某种艺术形式，其中的So</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说明其与空前内容为因果关系，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right对应空后的discover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love，符合语境。故选G项。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2_1#84908d485?vop=1&amp;pid=494ba44c7&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63_1#84908d485.blank?vop=1&amp;pid=494ba44c7&amp;color=0,0,0&amp;vpa=72&amp;vtp=1"/>
          <p:cNvSpPr/>
          <p:nvPr/>
        </p:nvSpPr>
        <p:spPr>
          <a:xfrm>
            <a:off x="1066260" y="1037082"/>
            <a:ext cx="293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4" name="QB_6_AS.164_1#84908d485?vop=1&amp;pid=494ba44c7&amp;color=0,0,0&amp;vtp=1&amp;bbb=1&amp;hb=1"/>
          <p:cNvSpPr/>
          <p:nvPr/>
        </p:nvSpPr>
        <p:spPr>
          <a:xfrm>
            <a:off x="832104" y="1490980"/>
            <a:ext cx="10533888" cy="24466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根据本段小标题“The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relief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relaxation.”可知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，本段主要讲的是艺术对于情绪和精</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神方面的好处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，根据空前的“The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rhythmic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brushstrokes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mindfulness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distracts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创造性的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“心流状态”可以分散人们的担忧。F项（此外，它还能帮助重新整理情绪，并带来平静</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）指出这</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种创造性的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“心流状态”的其他好处，其中的Also表明其与空前内容为递进关系，指示代词it指代“</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state’”，符合语境。故选F项。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additive="base">
                                        <p:cTn id="4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8ab292399?pid=5e4a6409b&amp;color=0,0,0&amp;vtp=1&amp;bt=1&amp;bb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经典上分</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endParaRPr lang="en-US" altLang="zh-CN" sz="1800" dirty="0"/>
          </a:p>
          <a:p>
            <a:pPr>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到头来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你活了多少岁不算什么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重要的是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你是如何度过这些岁月的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亚伯拉罕</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林肯</a:t>
            </a:r>
            <a:endParaRPr lang="en-US" altLang="zh-CN" sz="1800"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3c579dcd6?vop=1&amp;pid=e31946177&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homes.</a:t>
            </a:r>
            <a:endParaRPr lang="en-US" altLang="zh-CN" dirty="0"/>
          </a:p>
        </p:txBody>
      </p:sp>
      <p:sp>
        <p:nvSpPr>
          <p:cNvPr id="3" name="QB_6_AN.11_1#3c579dcd6.blank?vop=1&amp;pid=e31946177&amp;color=0,0,0&amp;vpa=4&amp;vtp=1&amp;bbb=1"/>
          <p:cNvSpPr/>
          <p:nvPr/>
        </p:nvSpPr>
        <p:spPr>
          <a:xfrm>
            <a:off x="2374360" y="1048512"/>
            <a:ext cx="903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massive</a:t>
            </a:r>
            <a:endParaRPr lang="en-US" altLang="zh-CN" dirty="0"/>
          </a:p>
        </p:txBody>
      </p:sp>
      <p:sp>
        <p:nvSpPr>
          <p:cNvPr id="4" name="QB_6_AS.12_1#3c579dcd6?vop=1&amp;pid=e31946177&amp;color=0,0,0&amp;vtp=1&amp;bbb=1&amp;hb=1"/>
          <p:cNvSpPr/>
          <p:nvPr/>
        </p:nvSpPr>
        <p:spPr>
          <a:xfrm>
            <a:off x="832104" y="19081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句意为：去年这个城市发生了一场大地震，导致成千上万的人失去了他们的家园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。设空处应用形容词作定</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，修饰名词earthquake；mass的形容词形式为massive，意为“巨大的”。故填massive。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_1#20d5b7835?vop=1&amp;pid=e31946177&amp;color=0,0,0&amp;vtp=1&amp;bt=1&amp;bbb=1&amp;hb=1"/>
          <p:cNvSpPr/>
          <p:nvPr/>
        </p:nvSpPr>
        <p:spPr>
          <a:xfrm>
            <a:off x="832104" y="1078993"/>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brushstrokes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（单元主题）</a:t>
            </a:r>
            <a:endParaRPr lang="en-US" altLang="zh-CN" dirty="0"/>
          </a:p>
        </p:txBody>
      </p:sp>
      <p:sp>
        <p:nvSpPr>
          <p:cNvPr id="3" name="QB_6_AN.14_1#20d5b7835.blank?vop=1&amp;pid=e31946177&amp;color=0,0,0&amp;vpa=5&amp;vtp=1&amp;bbb=1"/>
          <p:cNvSpPr/>
          <p:nvPr/>
        </p:nvSpPr>
        <p:spPr>
          <a:xfrm>
            <a:off x="1536160" y="1035813"/>
            <a:ext cx="865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striking</a:t>
            </a:r>
            <a:endParaRPr lang="en-US" altLang="zh-CN" dirty="0"/>
          </a:p>
        </p:txBody>
      </p:sp>
      <p:sp>
        <p:nvSpPr>
          <p:cNvPr id="4" name="QB_6_AS.15_1#20d5b7835?vop=1&amp;pid=e31946177&amp;color=0,0,0&amp;vtp=1&amp;bbb=1&amp;hb=1"/>
          <p:cNvSpPr/>
          <p:nvPr/>
        </p:nvSpPr>
        <p:spPr>
          <a:xfrm>
            <a:off x="832104" y="190519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句意为：这两幅画之间显著的差别在于它们对色彩和笔触的运用。设空处应用形容词作定语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，修饰名词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；strike的形容词形式为striking，意为“显著的”。故填striking。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_1#7cd7cb4a0?vop=1&amp;pid=e31946177&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endParaRPr lang="en-US" altLang="zh-CN" sz="1800" dirty="0"/>
          </a:p>
        </p:txBody>
      </p:sp>
      <p:sp>
        <p:nvSpPr>
          <p:cNvPr id="3" name="QB_6_AN.17_1#7cd7cb4a0.blank?vop=1&amp;pid=e31946177&amp;color=0,0,0&amp;vpa=6&amp;vtp=1&amp;bbb=1"/>
          <p:cNvSpPr/>
          <p:nvPr/>
        </p:nvSpPr>
        <p:spPr>
          <a:xfrm>
            <a:off x="6222460" y="1037082"/>
            <a:ext cx="14493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reaction（s）</a:t>
            </a:r>
            <a:endParaRPr lang="en-US" altLang="zh-CN" dirty="0"/>
          </a:p>
        </p:txBody>
      </p:sp>
      <p:sp>
        <p:nvSpPr>
          <p:cNvPr id="4" name="QB_6_AS.18_1#7cd7cb4a0?vop=1&amp;pid=e31946177&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句意为：老师要求学生们写下他们对所看到现象的反应。空前为形容词性物主代词their</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，此处应用名词作</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宾语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；react的名词形式为reaction，在此处表示“反应”，既是可数名词也是不可数名词。故填reaction（s）。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8a3ea8dac?pid=42c5cc797&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动词进阶练</a:t>
            </a:r>
            <a:endParaRPr lang="en-US" altLang="zh-CN" sz="2200" dirty="0"/>
          </a:p>
        </p:txBody>
      </p:sp>
      <p:sp>
        <p:nvSpPr>
          <p:cNvPr id="3" name="QB_6_BD.19_1#8037f6a40?vop=1&amp;pid=8a3ea8dac&amp;color=0,0,0&amp;vtp=1&amp;bbb=1&amp;h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河南驻马店新蔡一高</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2025</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月考</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calligraphy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output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a:lnSpc>
                <a:spcPts val="3300"/>
              </a:lnSpc>
            </a:pP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brush</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（单元主题）</a:t>
            </a:r>
            <a:endParaRPr lang="en-US" altLang="zh-CN" dirty="0"/>
          </a:p>
        </p:txBody>
      </p:sp>
      <p:sp>
        <p:nvSpPr>
          <p:cNvPr id="4" name="QB_6_AN.20_1#8037f6a40.blank?vop=1&amp;pid=8a3ea8dac&amp;color=0,0,0&amp;vpa=7&amp;vtp=1&amp;bbb=1"/>
          <p:cNvSpPr/>
          <p:nvPr/>
        </p:nvSpPr>
        <p:spPr>
          <a:xfrm>
            <a:off x="980535" y="1822450"/>
            <a:ext cx="1229360"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affected</a:t>
            </a:r>
            <a:endParaRPr lang="en-US" altLang="zh-CN" dirty="0"/>
          </a:p>
        </p:txBody>
      </p:sp>
      <p:sp>
        <p:nvSpPr>
          <p:cNvPr id="5" name="QB_6_AS.21_1#8037f6a40?vop=1&amp;pid=8a3ea8dac&amp;color=0,0,0&amp;vtp=1&amp;bbb=1&amp;hb=1"/>
          <p:cNvSpPr/>
          <p:nvPr/>
        </p:nvSpPr>
        <p:spPr>
          <a:xfrm>
            <a:off x="832104" y="2251075"/>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设空句句意为：作品会受到画笔、油墨和纸张的影响。分析句子可知，设空处与can一起作谓语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与主语The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output之间是被动关系，应用被动语态，设空处位于情态动词can之后，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be动词应用动词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原形</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。故填be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bg/>
                                          </p:spTgt>
                                        </p:tgtEl>
                                        <p:attrNameLst>
                                          <p:attrName>style.visibility</p:attrName>
                                        </p:attrNameLst>
                                      </p:cBhvr>
                                      <p:to>
                                        <p:strVal val="visible"/>
                                      </p:to>
                                    </p:set>
                                    <p:anim calcmode="lin" valueType="num">
                                      <p:cBhvr additive="base">
                                        <p:cTn id="1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5">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additive="base">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 calcmode="lin" valueType="num">
                                      <p:cBhvr additive="base">
                                        <p:cTn id="2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18064</Words>
  <Application>WPS 演示</Application>
  <PresentationFormat>宽屏</PresentationFormat>
  <Paragraphs>580</Paragraphs>
  <Slides>55</Slides>
  <Notes>52</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55</vt:i4>
      </vt:variant>
    </vt:vector>
  </HeadingPairs>
  <TitlesOfParts>
    <vt:vector size="70" baseType="lpstr">
      <vt:lpstr>Arial</vt:lpstr>
      <vt:lpstr>宋体</vt:lpstr>
      <vt:lpstr>Wingdings</vt:lpstr>
      <vt:lpstr>黑体</vt:lpstr>
      <vt:lpstr>黑体</vt:lpstr>
      <vt:lpstr>微软雅黑</vt:lpstr>
      <vt:lpstr>微软雅黑</vt:lpstr>
      <vt:lpstr>宋体</vt:lpstr>
      <vt:lpstr>Times New Roman</vt:lpstr>
      <vt:lpstr>Times New Roman</vt:lpstr>
      <vt:lpstr>Calibri</vt:lpstr>
      <vt:lpstr>Arial Unicode MS</vt:lpstr>
      <vt:lpstr>等线</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cp:lastModifiedBy>
  <cp:revision>3</cp:revision>
  <dcterms:created xsi:type="dcterms:W3CDTF">2025-11-03T11:10:00Z</dcterms:created>
  <dcterms:modified xsi:type="dcterms:W3CDTF">2025-11-05T09:50:39Z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9F045CB567924A5583E3F0C90C90B46C_12</vt:lpwstr>
  </property>
  <property fmtid="{D5CDD505-2E9C-101B-9397-08002B2CF9AE}" pid="3" name="KSOProductBuildVer">
    <vt:lpwstr>2052-12.1.0.22529</vt:lpwstr>
  </property>
</Properties>
</file>